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notesSlides/notesSlide2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8593" r:id="rId3"/>
    <p:sldId id="9128" r:id="rId4"/>
    <p:sldId id="10475" r:id="rId5"/>
    <p:sldId id="10476" r:id="rId6"/>
    <p:sldId id="9909" r:id="rId7"/>
    <p:sldId id="10481" r:id="rId8"/>
    <p:sldId id="9010" r:id="rId9"/>
    <p:sldId id="10482" r:id="rId10"/>
    <p:sldId id="10477" r:id="rId11"/>
    <p:sldId id="10478" r:id="rId12"/>
    <p:sldId id="10479" r:id="rId13"/>
    <p:sldId id="9912" r:id="rId14"/>
    <p:sldId id="10480" r:id="rId15"/>
    <p:sldId id="10383" r:id="rId16"/>
    <p:sldId id="10485" r:id="rId17"/>
    <p:sldId id="10124" r:id="rId18"/>
    <p:sldId id="10461" r:id="rId19"/>
    <p:sldId id="10131" r:id="rId20"/>
    <p:sldId id="10118" r:id="rId21"/>
    <p:sldId id="10134" r:id="rId22"/>
    <p:sldId id="10130" r:id="rId23"/>
    <p:sldId id="8836" r:id="rId24"/>
    <p:sldId id="8838" r:id="rId25"/>
    <p:sldId id="8854" r:id="rId26"/>
    <p:sldId id="8857" r:id="rId27"/>
    <p:sldId id="8866" r:id="rId28"/>
    <p:sldId id="8867" r:id="rId29"/>
    <p:sldId id="10497" r:id="rId30"/>
    <p:sldId id="10498" r:id="rId31"/>
    <p:sldId id="10463" r:id="rId32"/>
    <p:sldId id="10464" r:id="rId33"/>
    <p:sldId id="10462" r:id="rId34"/>
    <p:sldId id="10465" r:id="rId35"/>
    <p:sldId id="10466" r:id="rId36"/>
    <p:sldId id="10467" r:id="rId37"/>
    <p:sldId id="10468" r:id="rId38"/>
    <p:sldId id="10469" r:id="rId39"/>
    <p:sldId id="10470" r:id="rId40"/>
    <p:sldId id="10499" r:id="rId41"/>
    <p:sldId id="10472" r:id="rId42"/>
    <p:sldId id="10471" r:id="rId43"/>
    <p:sldId id="10483" r:id="rId44"/>
    <p:sldId id="10484" r:id="rId45"/>
    <p:sldId id="10501" r:id="rId46"/>
    <p:sldId id="10502" r:id="rId47"/>
    <p:sldId id="10503" r:id="rId48"/>
    <p:sldId id="9103" r:id="rId49"/>
    <p:sldId id="8899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3" autoAdjust="0"/>
    <p:restoredTop sz="94677"/>
  </p:normalViewPr>
  <p:slideViewPr>
    <p:cSldViewPr snapToGrid="0" snapToObjects="1">
      <p:cViewPr varScale="1">
        <p:scale>
          <a:sx n="86" d="100"/>
          <a:sy n="86" d="100"/>
        </p:scale>
        <p:origin x="66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6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73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80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38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46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108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7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727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7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9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6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7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0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8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75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95C83DA-E3C1-4E08-BB1B-0855A99F6E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52" y="220395"/>
            <a:ext cx="2540131" cy="8128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‹#›</a:t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  <a:t>3/3/2022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  <a:t>‹#›</a:t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C68052-0FB8-4512-8F0B-1564882F60B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52" y="220395"/>
            <a:ext cx="2540131" cy="8128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image" Target="../media/image22.emf"/><Relationship Id="rId2" Type="http://schemas.openxmlformats.org/officeDocument/2006/relationships/tags" Target="../tags/tag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21.xml"/><Relationship Id="rId7" Type="http://schemas.openxmlformats.org/officeDocument/2006/relationships/oleObject" Target="../embeddings/oleObject6.bin"/><Relationship Id="rId2" Type="http://schemas.openxmlformats.org/officeDocument/2006/relationships/tags" Target="../tags/tag2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0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32.wmf"/><Relationship Id="rId2" Type="http://schemas.openxmlformats.org/officeDocument/2006/relationships/tags" Target="../tags/tag25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11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10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01954" y="1182370"/>
            <a:ext cx="4167662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3800" dirty="0">
                <a:ea typeface="宋体" panose="02010600030101010101" pitchFamily="2" charset="-122"/>
                <a:sym typeface="+mn-ea"/>
              </a:rPr>
              <a:t>个贷违约预测</a:t>
            </a: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1</a:t>
            </a:r>
            <a:br>
              <a:rPr lang="en-US" altLang="zh-CN" sz="3800" dirty="0">
                <a:ea typeface="宋体" panose="02010600030101010101" pitchFamily="2" charset="-122"/>
                <a:sym typeface="+mn-ea"/>
              </a:rPr>
            </a:br>
            <a:r>
              <a:rPr lang="en-US" altLang="zh-CN" sz="3800" dirty="0">
                <a:ea typeface="宋体" panose="02010600030101010101" pitchFamily="2" charset="-122"/>
                <a:sym typeface="+mn-ea"/>
              </a:rPr>
              <a:t>Lesson 3</a:t>
            </a:r>
            <a:endParaRPr sz="3800"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22</a:t>
            </a:r>
            <a:r>
              <a:rPr dirty="0"/>
              <a:t>.</a:t>
            </a:r>
            <a:r>
              <a:rPr lang="en-US" altLang="zh-CN" dirty="0"/>
              <a:t>3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36747B-721F-452C-B036-6C43AEAB5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52" y="220395"/>
            <a:ext cx="2540131" cy="8128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610047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Version4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：使用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工具（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）自动判断任务：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'binary', 'multiclass', 'regression'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）自动特征工程：自动处理表格数据的神经网络（将每个类型特征单独训练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Embedding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向量），连续特征处理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）多模型融合：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KNN,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RandomForest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CatBoost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ExtraTrees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等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683543F-89D4-49F5-ADCA-A6AD8E680E99}"/>
              </a:ext>
            </a:extLst>
          </p:cNvPr>
          <p:cNvSpPr txBox="1">
            <a:spLocks/>
          </p:cNvSpPr>
          <p:nvPr/>
        </p:nvSpPr>
        <p:spPr>
          <a:xfrm>
            <a:off x="7156822" y="5882527"/>
            <a:ext cx="3983319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sample_submission.csv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，提交预测结果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DEB6180-4D3B-43F7-8754-AC81A56C3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2502"/>
              </p:ext>
            </p:extLst>
          </p:nvPr>
        </p:nvGraphicFramePr>
        <p:xfrm>
          <a:off x="7237506" y="1391311"/>
          <a:ext cx="3460376" cy="4358049"/>
        </p:xfrm>
        <a:graphic>
          <a:graphicData uri="http://schemas.openxmlformats.org/drawingml/2006/table">
            <a:tbl>
              <a:tblPr/>
              <a:tblGrid>
                <a:gridCol w="1730188">
                  <a:extLst>
                    <a:ext uri="{9D8B030D-6E8A-4147-A177-3AD203B41FA5}">
                      <a16:colId xmlns:a16="http://schemas.microsoft.com/office/drawing/2014/main" val="362903828"/>
                    </a:ext>
                  </a:extLst>
                </a:gridCol>
                <a:gridCol w="1730188">
                  <a:extLst>
                    <a:ext uri="{9D8B030D-6E8A-4147-A177-3AD203B41FA5}">
                      <a16:colId xmlns:a16="http://schemas.microsoft.com/office/drawing/2014/main" val="4029608709"/>
                    </a:ext>
                  </a:extLst>
                </a:gridCol>
              </a:tblGrid>
              <a:tr h="26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RecordID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Subscribe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99886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60704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20872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02781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19446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337889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83684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363848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58108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69285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13985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7256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17200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12892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7611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54161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022974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577774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亚马逊开源的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工具，使用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倍于单次训练的代价，得到调参结果比手调要好，适用于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CV, NLP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Tabular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表格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特点：无需数据清洗，自动进行特征工程、超参优化、模型选择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6C2612-7878-4E5A-AEBF-78F512AC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23" y="4582461"/>
            <a:ext cx="4864332" cy="1998118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3C589AD-A75B-4AD9-99EC-7320B545B074}"/>
              </a:ext>
            </a:extLst>
          </p:cNvPr>
          <p:cNvSpPr txBox="1">
            <a:spLocks/>
          </p:cNvSpPr>
          <p:nvPr/>
        </p:nvSpPr>
        <p:spPr>
          <a:xfrm>
            <a:off x="6329082" y="1455419"/>
            <a:ext cx="5777742" cy="49409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from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autogluon.tabular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import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TabularPredictor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创建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 =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TabularPredictor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(label="target", path="model")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可以指定训练时长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model.fit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(train,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time_limit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=300)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查看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Leaderboard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model.leaderboard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#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AutoML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预测</a:t>
            </a:r>
          </a:p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y_pred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model_autogluon.predict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(test)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80037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5777742" cy="494093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可以执行的任务：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Tabular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表格预测的特点：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）使用表格神经网络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）多模型融合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）鲁棒的数据预处理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3C589AD-A75B-4AD9-99EC-7320B545B074}"/>
              </a:ext>
            </a:extLst>
          </p:cNvPr>
          <p:cNvSpPr txBox="1">
            <a:spLocks/>
          </p:cNvSpPr>
          <p:nvPr/>
        </p:nvSpPr>
        <p:spPr>
          <a:xfrm>
            <a:off x="6352986" y="4906683"/>
            <a:ext cx="5777742" cy="105936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400"/>
              </a:spcBef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中的多模型融合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400"/>
              </a:spcBef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Stack Level 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：多模型的输出结果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400"/>
              </a:spcBef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Stack Level 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：通过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WeightedEnsemble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模型进行加权融合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77DF7-4F28-4F5E-88B7-0FED861F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0" y="2156653"/>
            <a:ext cx="5167350" cy="1643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239DAB-D27C-455D-8F18-0DBB39937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106" y="1655301"/>
            <a:ext cx="4517692" cy="3294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76172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234292"/>
            <a:ext cx="577774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查看不同模型的表现：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model.leaderboard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() 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查看模型详细配置：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model.fit_summary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5432B-2555-4713-8079-9138A317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0" y="1917833"/>
            <a:ext cx="8410636" cy="28908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AB87CF-875B-4085-BAD5-68E6236D8E5D}"/>
              </a:ext>
            </a:extLst>
          </p:cNvPr>
          <p:cNvSpPr txBox="1"/>
          <p:nvPr/>
        </p:nvSpPr>
        <p:spPr>
          <a:xfrm>
            <a:off x="551340" y="5231682"/>
            <a:ext cx="9668425" cy="15131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model_hyperparams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{'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KNeighborsUnif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{'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weights':'uniform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',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n_jobs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-1},'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KNeighborsDist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{'weights': 'distance',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n_jobs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-1},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LightGBMXT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{'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num_boost_round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10000,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num_threads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-1,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learning_rate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0.05,   'objective': 'regression',   'verbose': -1,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boosting_type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gbdt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two_round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True,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extra_trees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True},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{'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num_boost_round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10000,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num_threads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-1,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learning_rate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0.05,   'objective': 'regression',   'verbose': -1,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boosting_type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gbdt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',   '</a:t>
            </a:r>
            <a:r>
              <a:rPr lang="en-US" altLang="zh-CN" sz="1400" dirty="0" err="1">
                <a:ea typeface="宋体" panose="02010600030101010101" pitchFamily="2" charset="-122"/>
                <a:sym typeface="+mn-ea"/>
              </a:rPr>
              <a:t>two_round</a:t>
            </a:r>
            <a:r>
              <a:rPr lang="en-US" altLang="zh-CN" sz="1400" dirty="0">
                <a:ea typeface="宋体" panose="02010600030101010101" pitchFamily="2" charset="-122"/>
                <a:sym typeface="+mn-ea"/>
              </a:rPr>
              <a:t>': True}, ……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A9C9951-648E-43D3-9310-91CF8F2AE9E8}"/>
              </a:ext>
            </a:extLst>
          </p:cNvPr>
          <p:cNvSpPr/>
          <p:nvPr/>
        </p:nvSpPr>
        <p:spPr>
          <a:xfrm>
            <a:off x="2097744" y="1905881"/>
            <a:ext cx="902448" cy="3012755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52BDB15-A45F-4805-A466-8F47EF433BB8}"/>
              </a:ext>
            </a:extLst>
          </p:cNvPr>
          <p:cNvSpPr/>
          <p:nvPr/>
        </p:nvSpPr>
        <p:spPr>
          <a:xfrm>
            <a:off x="8382000" y="1856884"/>
            <a:ext cx="726139" cy="3012755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891E56AE-3AF7-48E1-A329-591879A934A1}"/>
              </a:ext>
            </a:extLst>
          </p:cNvPr>
          <p:cNvSpPr txBox="1">
            <a:spLocks/>
          </p:cNvSpPr>
          <p:nvPr/>
        </p:nvSpPr>
        <p:spPr>
          <a:xfrm>
            <a:off x="9783482" y="2187388"/>
            <a:ext cx="2323342" cy="1284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regression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任务，默认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metric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RMSE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，从小到大进行排序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4379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577774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的训练参数：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model =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TabularPredictor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(label, 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eval_metric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=metric, path=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save_path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).fit(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train_data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 presets='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best_quality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')</a:t>
            </a:r>
          </a:p>
          <a:p>
            <a:pPr>
              <a:lnSpc>
                <a:spcPct val="170000"/>
              </a:lnSpc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time_limit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模型训练的最长等待时间，通常不设置</a:t>
            </a:r>
          </a:p>
          <a:p>
            <a:pPr>
              <a:lnSpc>
                <a:spcPct val="170000"/>
              </a:lnSpc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eval_metric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: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评估指标，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AUC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还是精度等</a:t>
            </a:r>
          </a:p>
          <a:p>
            <a:pPr>
              <a:lnSpc>
                <a:spcPct val="17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presets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 默认为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medium_quality_faster_train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，损失了精度但是速度比较快，如果设置为</a:t>
            </a: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best_quality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，会做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bagging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stacking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以提高性能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0067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在线模型部署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266622"/>
            <a:ext cx="5732559" cy="43854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To DO</a:t>
            </a:r>
            <a:r>
              <a:rPr lang="zh-CN" altLang="en-US" sz="1800" dirty="0"/>
              <a:t>：以波士顿房价预测为例，部署一个在线服务</a:t>
            </a: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Step1</a:t>
            </a:r>
            <a:r>
              <a:rPr lang="zh-CN" altLang="en-US" sz="1800" dirty="0"/>
              <a:t>，编写房价预测模型</a:t>
            </a: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Step2</a:t>
            </a:r>
            <a:r>
              <a:rPr lang="zh-CN" altLang="en-US" sz="1800" dirty="0"/>
              <a:t>，导出模型，使用</a:t>
            </a:r>
            <a:r>
              <a:rPr lang="en-US" altLang="zh-CN" sz="1800" dirty="0" err="1"/>
              <a:t>model.save</a:t>
            </a:r>
            <a:r>
              <a:rPr lang="en-US" altLang="zh-CN" sz="1800" dirty="0"/>
              <a:t>(path="model/</a:t>
            </a:r>
            <a:r>
              <a:rPr lang="en-US" altLang="zh-CN" sz="1800" dirty="0" err="1"/>
              <a:t>uci_housing</a:t>
            </a:r>
            <a:r>
              <a:rPr lang="en-US" altLang="zh-CN" sz="1800" dirty="0"/>
              <a:t>", training=False)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Step3</a:t>
            </a:r>
            <a:r>
              <a:rPr lang="zh-CN" altLang="en-US" sz="1800" dirty="0"/>
              <a:t>，开始部署</a:t>
            </a: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）点击部署按钮</a:t>
            </a: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）选择保存好的模型</a:t>
            </a:r>
            <a:endParaRPr lang="en-US" altLang="zh-CN" sz="18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469845-0D62-4D2C-8370-C71A6D92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91" y="4534804"/>
            <a:ext cx="5641557" cy="12801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8B49A2-CBAF-43B6-B481-84054670F37F}"/>
              </a:ext>
            </a:extLst>
          </p:cNvPr>
          <p:cNvSpPr txBox="1">
            <a:spLocks/>
          </p:cNvSpPr>
          <p:nvPr/>
        </p:nvSpPr>
        <p:spPr>
          <a:xfrm>
            <a:off x="6243537" y="1236283"/>
            <a:ext cx="5732559" cy="438543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）填写输入输出格式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Font typeface="Arial" panose="020B0604020202020204"/>
              <a:buNone/>
            </a:pP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12ECDD-01C1-453C-9FEB-297CB2767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747" y="1149852"/>
            <a:ext cx="2983590" cy="21344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981803-55D0-4F69-A1C0-9326D33CC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14" y="3949818"/>
            <a:ext cx="5333871" cy="13916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5FA933-A833-4F6C-A07B-95243959E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440" y="5436188"/>
            <a:ext cx="5333871" cy="12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37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290481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2</a:t>
            </a:r>
            <a:r>
              <a:rPr lang="en-US" altLang="zh-CN" sz="4800" dirty="0"/>
              <a:t>/2</a:t>
            </a:r>
            <a:r>
              <a:rPr lang="zh-CN" altLang="en-US" sz="4800" dirty="0"/>
              <a:t> 个贷违约预测</a:t>
            </a:r>
            <a:endParaRPr lang="zh-CN" altLang="en-US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0101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17DA5515-15B9-4BC7-9941-24ABB2E5137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think-cell 幻灯片" r:id="rId6" imgW="501" imgH="502" progId="TCLayout.ActiveDocument.1">
                  <p:embed/>
                </p:oleObj>
              </mc:Choice>
              <mc:Fallback>
                <p:oleObj name="think-cell 幻灯片" r:id="rId6" imgW="501" imgH="502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17DA5515-15B9-4BC7-9941-24ABB2E51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：个贷违约预测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29151" y="1532036"/>
            <a:ext cx="5110959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：个贷违约预测（迁移学习）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   贷款违约是银行面临的主要风控挑战之一，为准确预测和辨识贷款违约样例，需要大量的实际同类型同客群的信贷行为数据来指导建模。银行等金融机构在建立新的信贷业务时，往往缺乏足够的同类型数据，且由于信贷行为数据中存在大量用户隐私，难以从外部渠道获取，迁移学习成了解决这种困境的解决方案之一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迁移学习通常利用已有的类型或客群稍有差异的另一批信贷数据，辅助新业务风控模型的创建。其基础源于相似贷款业务上客户行为的相似性，通过挖掘相近数据的信息去补充新业务数据的不足，助力新业务模型创建的效率提升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ACC3F-A9F6-4682-9E99-6D986622D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589" y="2004956"/>
            <a:ext cx="5186400" cy="349093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1165180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1">
            <a:extLst>
              <a:ext uri="{FF2B5EF4-FFF2-40B4-BE49-F238E27FC236}">
                <a16:creationId xmlns:a16="http://schemas.microsoft.com/office/drawing/2014/main" id="{2BDA0C2C-0736-46B2-9DF7-1CCFC62F4968}"/>
              </a:ext>
            </a:extLst>
          </p:cNvPr>
          <p:cNvSpPr txBox="1">
            <a:spLocks/>
          </p:cNvSpPr>
          <p:nvPr/>
        </p:nvSpPr>
        <p:spPr>
          <a:xfrm>
            <a:off x="541413" y="1186631"/>
            <a:ext cx="5554587" cy="581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个人贷款记录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train_public.csv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训练集，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万条记录，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test_public.csv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测试集，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5000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条记录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其中存在匿名变量，并且对</a:t>
            </a:r>
            <a:r>
              <a:rPr lang="en-US" altLang="zh-CN" sz="1600" dirty="0" err="1">
                <a:ea typeface="宋体" panose="02010600030101010101" pitchFamily="2" charset="-122"/>
              </a:rPr>
              <a:t>employmentTitle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</a:rPr>
              <a:t>purpose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ea typeface="宋体" panose="02010600030101010101" pitchFamily="2" charset="-122"/>
              </a:rPr>
              <a:t>postCode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title</a:t>
            </a:r>
            <a:r>
              <a:rPr lang="zh-CN" altLang="en-US" sz="1600" dirty="0">
                <a:ea typeface="宋体" panose="02010600030101010101" pitchFamily="2" charset="-122"/>
              </a:rPr>
              <a:t>等字段进行脱敏</a:t>
            </a:r>
            <a:endParaRPr lang="en-US" altLang="zh-CN" sz="1600" dirty="0"/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isDefault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：是否违约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9221571-2A43-438E-BC8E-E550789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370CE3E-8575-4F64-BFAB-6D506E4D6157}"/>
              </a:ext>
            </a:extLst>
          </p:cNvPr>
          <p:cNvGraphicFramePr>
            <a:graphicFrameLocks noGrp="1"/>
          </p:cNvGraphicFramePr>
          <p:nvPr/>
        </p:nvGraphicFramePr>
        <p:xfrm>
          <a:off x="5926331" y="1186631"/>
          <a:ext cx="6100653" cy="52110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1481">
                  <a:extLst>
                    <a:ext uri="{9D8B030D-6E8A-4147-A177-3AD203B41FA5}">
                      <a16:colId xmlns:a16="http://schemas.microsoft.com/office/drawing/2014/main" val="3751324565"/>
                    </a:ext>
                  </a:extLst>
                </a:gridCol>
                <a:gridCol w="4359172">
                  <a:extLst>
                    <a:ext uri="{9D8B030D-6E8A-4147-A177-3AD203B41FA5}">
                      <a16:colId xmlns:a16="http://schemas.microsoft.com/office/drawing/2014/main" val="1064381050"/>
                    </a:ext>
                  </a:extLst>
                </a:gridCol>
              </a:tblGrid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字段描述</a:t>
                      </a:r>
                      <a:endParaRPr lang="zh-CN" altLang="en-US" sz="1200" b="1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86088459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loan_id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贷款记录唯一标识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5933852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user_id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借款人唯一标识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904059827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total_loan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贷款数额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780706040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year_of_loan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贷款年份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338040447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interest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当前贷款利率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793859522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monthly_payment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分期付款金额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87163453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grade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贷款级别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419180099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employment_type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所在公司类型（世界五百强、国有企业、普通企业</a:t>
                      </a:r>
                      <a:r>
                        <a:rPr lang="en-US" altLang="zh-CN" sz="1200" u="none" strike="noStrike" dirty="0">
                          <a:effectLst/>
                        </a:rPr>
                        <a:t>…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22271340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industry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工作领域（传统工业、商业、互联网、金融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41722785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work_year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工作年限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9412544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home_exist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是否有房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889624135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censor_status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审核情况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06409233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issue_month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贷款发放的月份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797052835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贷款用途类别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85669289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post_code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贷款人申请时邮政编码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98910355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region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地区编码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6568318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debt_loan_ratio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债务收入比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87996558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del_in_18month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借款人过去</a:t>
                      </a:r>
                      <a:r>
                        <a:rPr lang="en-US" altLang="zh-CN" sz="1200" u="none" strike="noStrike">
                          <a:effectLst/>
                        </a:rPr>
                        <a:t>18</a:t>
                      </a:r>
                      <a:r>
                        <a:rPr lang="zh-CN" altLang="en-US" sz="1200" u="none" strike="noStrike">
                          <a:effectLst/>
                        </a:rPr>
                        <a:t>个月逾期</a:t>
                      </a:r>
                      <a:r>
                        <a:rPr lang="en-US" altLang="zh-CN" sz="1200" u="none" strike="noStrike">
                          <a:effectLst/>
                        </a:rPr>
                        <a:t>30</a:t>
                      </a:r>
                      <a:r>
                        <a:rPr lang="zh-CN" altLang="en-US" sz="1200" u="none" strike="noStrike">
                          <a:effectLst/>
                        </a:rPr>
                        <a:t>天以上的违约事件数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3614796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scoring_low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借款人在贷款评分中所属的下限范围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79684212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scoring_high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借款人在贷款评分中所属的上限范围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429610849"/>
                  </a:ext>
                </a:extLst>
              </a:tr>
              <a:tr h="315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known_outstanding_loan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借款人档案中未结信用额度的数量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9786487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known_dero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贬损公共记录的数量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53367673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pub_dero_bankrup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公开记录清除的数量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84396112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recircle_bal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信贷周转余额合计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234858306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recircle_util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循环额度利用率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4189817646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initial_list_status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贷款的初始列表状态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50985561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9EFDB0-E7D1-450A-B079-128DA562DEA2}"/>
              </a:ext>
            </a:extLst>
          </p:cNvPr>
          <p:cNvGraphicFramePr>
            <a:graphicFrameLocks noGrp="1"/>
          </p:cNvGraphicFramePr>
          <p:nvPr/>
        </p:nvGraphicFramePr>
        <p:xfrm>
          <a:off x="388472" y="4356844"/>
          <a:ext cx="5426632" cy="20725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2766">
                  <a:extLst>
                    <a:ext uri="{9D8B030D-6E8A-4147-A177-3AD203B41FA5}">
                      <a16:colId xmlns:a16="http://schemas.microsoft.com/office/drawing/2014/main" val="245251678"/>
                    </a:ext>
                  </a:extLst>
                </a:gridCol>
                <a:gridCol w="3843866">
                  <a:extLst>
                    <a:ext uri="{9D8B030D-6E8A-4147-A177-3AD203B41FA5}">
                      <a16:colId xmlns:a16="http://schemas.microsoft.com/office/drawing/2014/main" val="1352988678"/>
                    </a:ext>
                  </a:extLst>
                </a:gridCol>
              </a:tblGrid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app_type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是否个人申请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48591993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earlies_credit_mon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借款人最早报告的信用额度开立的月份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23220788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title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借款人提供的贷款名称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4803525"/>
                  </a:ext>
                </a:extLst>
              </a:tr>
              <a:tr h="2660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policy_code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公开可用的策略</a:t>
                      </a:r>
                      <a:r>
                        <a:rPr lang="en-US" altLang="zh-CN" sz="1200" u="none" strike="noStrike">
                          <a:effectLst/>
                        </a:rPr>
                        <a:t>_</a:t>
                      </a:r>
                      <a:r>
                        <a:rPr lang="zh-CN" altLang="en-US" sz="1200" u="none" strike="noStrike">
                          <a:effectLst/>
                        </a:rPr>
                        <a:t>代码</a:t>
                      </a:r>
                      <a:r>
                        <a:rPr lang="en-US" altLang="zh-CN" sz="1200" u="none" strike="noStrike">
                          <a:effectLst/>
                        </a:rPr>
                        <a:t>=1</a:t>
                      </a:r>
                      <a:r>
                        <a:rPr lang="zh-CN" altLang="en-US" sz="1200" u="none" strike="noStrike">
                          <a:effectLst/>
                        </a:rPr>
                        <a:t>新产品不公开可用的策略</a:t>
                      </a:r>
                      <a:r>
                        <a:rPr lang="en-US" altLang="zh-CN" sz="1200" u="none" strike="noStrike">
                          <a:effectLst/>
                        </a:rPr>
                        <a:t>_</a:t>
                      </a:r>
                      <a:r>
                        <a:rPr lang="zh-CN" altLang="en-US" sz="1200" u="none" strike="noStrike">
                          <a:effectLst/>
                        </a:rPr>
                        <a:t>代码</a:t>
                      </a:r>
                      <a:r>
                        <a:rPr lang="en-US" altLang="zh-CN" sz="1200" u="none" strike="noStrike">
                          <a:effectLst/>
                        </a:rPr>
                        <a:t>=2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66635826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r>
                        <a:rPr lang="zh-CN" altLang="en-US" sz="1200" u="none" strike="noStrike">
                          <a:effectLst/>
                        </a:rPr>
                        <a:t>系列匿名特征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匿名特征</a:t>
                      </a:r>
                      <a:r>
                        <a:rPr lang="en-US" altLang="zh-CN" sz="1200" u="none" strike="noStrike">
                          <a:effectLst/>
                        </a:rPr>
                        <a:t>f0-f4</a:t>
                      </a:r>
                      <a:r>
                        <a:rPr lang="zh-CN" altLang="en-US" sz="1200" u="none" strike="noStrike">
                          <a:effectLst/>
                        </a:rPr>
                        <a:t>，为一些贷款人行为计数特征的处理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04367091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借款人提前还款次数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4404402"/>
                  </a:ext>
                </a:extLst>
              </a:tr>
              <a:tr h="2660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early_return_amount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贷款人提前还款累积金额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84386279"/>
                  </a:ext>
                </a:extLst>
              </a:tr>
              <a:tr h="436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early_return_amount_3mon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近</a:t>
                      </a:r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个月内提前还款金额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3054216"/>
                  </a:ext>
                </a:extLst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0416610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1">
            <a:extLst>
              <a:ext uri="{FF2B5EF4-FFF2-40B4-BE49-F238E27FC236}">
                <a16:creationId xmlns:a16="http://schemas.microsoft.com/office/drawing/2014/main" id="{2BDA0C2C-0736-46B2-9DF7-1CCFC62F4968}"/>
              </a:ext>
            </a:extLst>
          </p:cNvPr>
          <p:cNvSpPr txBox="1">
            <a:spLocks/>
          </p:cNvSpPr>
          <p:nvPr/>
        </p:nvSpPr>
        <p:spPr>
          <a:xfrm>
            <a:off x="478592" y="1319619"/>
            <a:ext cx="5554587" cy="456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网络信用贷 网络贷款记录</a:t>
            </a:r>
            <a:endParaRPr lang="en-US" altLang="zh-CN" sz="1600" b="1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train_internet.csv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75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万条网络贷款记录，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43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isDefault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：是否违约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EB22EAF-B7BE-4205-BD61-745B01C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AFAC7B-3E09-4D2E-811D-B8B79620DE00}"/>
              </a:ext>
            </a:extLst>
          </p:cNvPr>
          <p:cNvGraphicFramePr>
            <a:graphicFrameLocks noGrp="1"/>
          </p:cNvGraphicFramePr>
          <p:nvPr/>
        </p:nvGraphicFramePr>
        <p:xfrm>
          <a:off x="5766264" y="1155622"/>
          <a:ext cx="5917733" cy="55223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1430">
                  <a:extLst>
                    <a:ext uri="{9D8B030D-6E8A-4147-A177-3AD203B41FA5}">
                      <a16:colId xmlns:a16="http://schemas.microsoft.com/office/drawing/2014/main" val="1247111460"/>
                    </a:ext>
                  </a:extLst>
                </a:gridCol>
                <a:gridCol w="3986303">
                  <a:extLst>
                    <a:ext uri="{9D8B030D-6E8A-4147-A177-3AD203B41FA5}">
                      <a16:colId xmlns:a16="http://schemas.microsoft.com/office/drawing/2014/main" val="3261904152"/>
                    </a:ext>
                  </a:extLst>
                </a:gridCol>
              </a:tblGrid>
              <a:tr h="2022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字段描述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413290901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loan_id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网络贷款记录唯一标识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9749449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user_id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用户唯一标识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69894167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total_loan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920595537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year_of_loan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网络贷款期限（</a:t>
                      </a:r>
                      <a:r>
                        <a:rPr lang="en-US" altLang="zh-CN" sz="1200" u="none" strike="noStrike">
                          <a:effectLst/>
                        </a:rPr>
                        <a:t>year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8502563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interest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网络贷款利率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75301889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monthly_payment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分期付款金额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49977439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class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网络贷款等级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3382073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sub_class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网络贷款等级之子级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06034130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work_type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工作类型（公务员、企业白领、创业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4040662605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employment_type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所在公司类型（世界五百强、国有企业、普通企业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103304979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industry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工作领域（传统工业、商业、互联网、金融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79698945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work_year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就业年限（年）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52809422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house_ownership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是否有房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49703640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house_loan_status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房屋贷款状况（无房贷、正在还房贷、已经还完房贷）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95443183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censor_status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验证状态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1878660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marriage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婚姻状态（未婚、已婚、离异、丧偶）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855706334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offsprings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子女状态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zh-CN" altLang="en-US" sz="1200" u="none" strike="noStrike">
                          <a:effectLst/>
                        </a:rPr>
                        <a:t>无子女、学前、小学、中学、大学、工作</a:t>
                      </a:r>
                      <a:r>
                        <a:rPr lang="en-US" altLang="zh-CN" sz="1200" u="none" strike="noStrike">
                          <a:effectLst/>
                        </a:rPr>
                        <a:t>)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18174695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issue_date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网络贷款发放的月份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85695136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use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贷款用途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16583384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post_code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借款人邮政编码的前</a:t>
                      </a:r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r>
                        <a:rPr lang="zh-CN" altLang="en-US" sz="1200" u="none" strike="noStrike">
                          <a:effectLst/>
                        </a:rPr>
                        <a:t>位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37462321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region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地区编码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94470326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debt_loan_ratio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债务收入比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028005881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del_in_18month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借款人过去</a:t>
                      </a:r>
                      <a:r>
                        <a:rPr lang="en-US" altLang="zh-CN" sz="1200" u="none" strike="noStrike" dirty="0">
                          <a:effectLst/>
                        </a:rPr>
                        <a:t>18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个月信用档案中逾期</a:t>
                      </a:r>
                      <a:r>
                        <a:rPr lang="en-US" altLang="zh-CN" sz="1200" u="none" strike="noStrike" dirty="0">
                          <a:effectLst/>
                        </a:rPr>
                        <a:t>60</a:t>
                      </a:r>
                      <a:r>
                        <a:rPr lang="zh-CN" altLang="en-US" sz="1200" u="none" strike="noStrike" dirty="0">
                          <a:effectLst/>
                        </a:rPr>
                        <a:t>天内的违约事件数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78925171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scoring_low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借款人在信用评分系统所属的下限范围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873761201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scoring_high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借款人在信用评分系统所属的上限范围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607519107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pub_dero_bankrupt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公开记录清除的数量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70520532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495486-C13C-4A0A-BD48-1A105ECEAA8A}"/>
              </a:ext>
            </a:extLst>
          </p:cNvPr>
          <p:cNvGraphicFramePr>
            <a:graphicFrameLocks noGrp="1"/>
          </p:cNvGraphicFramePr>
          <p:nvPr/>
        </p:nvGraphicFramePr>
        <p:xfrm>
          <a:off x="562908" y="3533309"/>
          <a:ext cx="4493186" cy="31446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4887">
                  <a:extLst>
                    <a:ext uri="{9D8B030D-6E8A-4147-A177-3AD203B41FA5}">
                      <a16:colId xmlns:a16="http://schemas.microsoft.com/office/drawing/2014/main" val="892795896"/>
                    </a:ext>
                  </a:extLst>
                </a:gridCol>
                <a:gridCol w="3118299">
                  <a:extLst>
                    <a:ext uri="{9D8B030D-6E8A-4147-A177-3AD203B41FA5}">
                      <a16:colId xmlns:a16="http://schemas.microsoft.com/office/drawing/2014/main" val="832540296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提前还款次数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77536779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early_return_amount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提前还款累积金额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0973030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early_return_amount_3mon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近</a:t>
                      </a:r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个月内提前还款金额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29689345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recircle_bal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信贷周转余额合计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9985653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recircle_util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循环额度利用率，或借款人使用的相对于所有可用循环信贷的信贷金额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9061640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initial_list_status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网络贷款的初始列表状态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04525919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earlies_credit_line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网络贷款信用额度开立的月份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452890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title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借款人提供的网络贷款名称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3361891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policy_code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公开策略</a:t>
                      </a:r>
                      <a:r>
                        <a:rPr lang="en-US" altLang="zh-CN" sz="1200" u="none" strike="noStrike">
                          <a:effectLst/>
                        </a:rPr>
                        <a:t>=1</a:t>
                      </a:r>
                      <a:r>
                        <a:rPr lang="zh-CN" altLang="en-US" sz="1200" u="none" strike="noStrike">
                          <a:effectLst/>
                        </a:rPr>
                        <a:t>不公开策略</a:t>
                      </a:r>
                      <a:r>
                        <a:rPr lang="en-US" altLang="zh-CN" sz="1200" u="none" strike="noStrike">
                          <a:effectLst/>
                        </a:rPr>
                        <a:t>=2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1545845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r>
                        <a:rPr lang="zh-CN" altLang="en-US" sz="1200" u="none" strike="noStrike">
                          <a:effectLst/>
                        </a:rPr>
                        <a:t>系列匿名特征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匿名特征</a:t>
                      </a:r>
                      <a:r>
                        <a:rPr lang="en-US" altLang="zh-CN" sz="1200" u="none" strike="noStrike" dirty="0">
                          <a:effectLst/>
                        </a:rPr>
                        <a:t>f0-f5</a:t>
                      </a:r>
                      <a:r>
                        <a:rPr lang="zh-CN" altLang="en-US" sz="1200" u="none" strike="noStrike" dirty="0">
                          <a:effectLst/>
                        </a:rPr>
                        <a:t>，为一些网络贷款人行为计数特征的处理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95831904"/>
                  </a:ext>
                </a:extLst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04033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3FA2AD1-8993-42EA-A7CE-A638805527D2}"/>
              </a:ext>
            </a:extLst>
          </p:cNvPr>
          <p:cNvSpPr txBox="1">
            <a:spLocks/>
          </p:cNvSpPr>
          <p:nvPr/>
        </p:nvSpPr>
        <p:spPr>
          <a:xfrm>
            <a:off x="755555" y="1119442"/>
            <a:ext cx="4515436" cy="4950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数据集之间存在大量相同的字段和极少的共同用户，用户基本信息与违约行为之间的关联，在不同业务场景中往往都是相似的。因此，我们可以利用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迁移学习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捕捉来自其他业务的，用户基本信息与违约行为之间的关联，帮助实现对用户贷款违约的预测。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选手需要提交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submission.csv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到比赛平台，根据评估得分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(AUC)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得到排名。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73C7ED-C5F3-406B-9325-1E145789453C}"/>
              </a:ext>
            </a:extLst>
          </p:cNvPr>
          <p:cNvSpPr txBox="1"/>
          <p:nvPr/>
        </p:nvSpPr>
        <p:spPr>
          <a:xfrm>
            <a:off x="8794992" y="4921008"/>
            <a:ext cx="698016" cy="54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045525A-0A16-4DFB-A89F-C875775A70D1}"/>
              </a:ext>
            </a:extLst>
          </p:cNvPr>
          <p:cNvGraphicFramePr>
            <a:graphicFrameLocks noGrp="1"/>
          </p:cNvGraphicFramePr>
          <p:nvPr/>
        </p:nvGraphicFramePr>
        <p:xfrm>
          <a:off x="6964626" y="4203770"/>
          <a:ext cx="3681841" cy="1261690"/>
        </p:xfrm>
        <a:graphic>
          <a:graphicData uri="http://schemas.openxmlformats.org/drawingml/2006/table">
            <a:tbl>
              <a:tblPr/>
              <a:tblGrid>
                <a:gridCol w="2500463">
                  <a:extLst>
                    <a:ext uri="{9D8B030D-6E8A-4147-A177-3AD203B41FA5}">
                      <a16:colId xmlns:a16="http://schemas.microsoft.com/office/drawing/2014/main" val="1201619583"/>
                    </a:ext>
                  </a:extLst>
                </a:gridCol>
                <a:gridCol w="1181378">
                  <a:extLst>
                    <a:ext uri="{9D8B030D-6E8A-4147-A177-3AD203B41FA5}">
                      <a16:colId xmlns:a16="http://schemas.microsoft.com/office/drawing/2014/main" val="2895276173"/>
                    </a:ext>
                  </a:extLst>
                </a:gridCol>
              </a:tblGrid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dirty="0" err="1">
                          <a:effectLst/>
                        </a:rPr>
                        <a:t>u</a:t>
                      </a:r>
                      <a:r>
                        <a:rPr lang="en-US" sz="1400" b="1" i="0" dirty="0" err="1">
                          <a:effectLst/>
                        </a:rPr>
                        <a:t>serId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effectLst/>
                        </a:rPr>
                        <a:t>isDefault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336057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0001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1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79480"/>
                  </a:ext>
                </a:extLst>
              </a:tr>
              <a:tr h="2874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0002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1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86449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0003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0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53227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…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7781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CD9B5F8-60B2-49A8-B87C-F87CB06E68F2}"/>
              </a:ext>
            </a:extLst>
          </p:cNvPr>
          <p:cNvSpPr txBox="1"/>
          <p:nvPr/>
        </p:nvSpPr>
        <p:spPr>
          <a:xfrm>
            <a:off x="8979966" y="2092197"/>
            <a:ext cx="19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其他信用贷产品</a:t>
            </a:r>
            <a:endParaRPr lang="en-US" altLang="zh-CN" dirty="0"/>
          </a:p>
          <a:p>
            <a:pPr algn="ctr"/>
            <a:r>
              <a:rPr lang="zh-CN" altLang="en-US" dirty="0"/>
              <a:t>数据（网络贷款）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5A7A3F-554A-412D-8619-E9FE318E4B1F}"/>
              </a:ext>
            </a:extLst>
          </p:cNvPr>
          <p:cNvSpPr txBox="1"/>
          <p:nvPr/>
        </p:nvSpPr>
        <p:spPr>
          <a:xfrm>
            <a:off x="6011751" y="2092198"/>
            <a:ext cx="19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银行贷款产品</a:t>
            </a:r>
            <a:endParaRPr lang="en-US" altLang="zh-CN" dirty="0"/>
          </a:p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6" name="箭头: 手杖形 5">
            <a:extLst>
              <a:ext uri="{FF2B5EF4-FFF2-40B4-BE49-F238E27FC236}">
                <a16:creationId xmlns:a16="http://schemas.microsoft.com/office/drawing/2014/main" id="{89D3586F-D5DD-4457-A1D8-16D3DFE17856}"/>
              </a:ext>
            </a:extLst>
          </p:cNvPr>
          <p:cNvSpPr/>
          <p:nvPr/>
        </p:nvSpPr>
        <p:spPr>
          <a:xfrm rot="10800000">
            <a:off x="6868470" y="2732523"/>
            <a:ext cx="3071267" cy="646331"/>
          </a:xfrm>
          <a:prstGeom prst="uturnArrow">
            <a:avLst>
              <a:gd name="adj1" fmla="val 25000"/>
              <a:gd name="adj2" fmla="val 23125"/>
              <a:gd name="adj3" fmla="val 25000"/>
              <a:gd name="adj4" fmla="val 43750"/>
              <a:gd name="adj5" fmla="val 75000"/>
            </a:avLst>
          </a:prstGeom>
          <a:solidFill>
            <a:srgbClr val="FFBC00"/>
          </a:solidFill>
          <a:ln>
            <a:solidFill>
              <a:srgbClr val="FF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006C16-B893-4E34-9896-88D96F46A355}"/>
              </a:ext>
            </a:extLst>
          </p:cNvPr>
          <p:cNvSpPr txBox="1"/>
          <p:nvPr/>
        </p:nvSpPr>
        <p:spPr>
          <a:xfrm>
            <a:off x="8138858" y="2871023"/>
            <a:ext cx="131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ED7D30"/>
                </a:solidFill>
              </a:rPr>
              <a:t>迁移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DB2CB0-8CC0-4401-8076-F92BD5EEECDB}"/>
              </a:ext>
            </a:extLst>
          </p:cNvPr>
          <p:cNvSpPr txBox="1"/>
          <p:nvPr/>
        </p:nvSpPr>
        <p:spPr>
          <a:xfrm>
            <a:off x="7887572" y="3378853"/>
            <a:ext cx="131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ED7D30"/>
                </a:solidFill>
              </a:rPr>
              <a:t>特征、关联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6DDA370C-E0C9-4ABC-848F-73AB3C32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819792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8779F8-5863-43A8-B03C-DE81FEF8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2" y="1531194"/>
            <a:ext cx="6396288" cy="319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17DA5515-15B9-4BC7-9941-24ABB2E5137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think-cell 幻灯片" r:id="rId7" imgW="501" imgH="502" progId="TCLayout.ActiveDocument.1">
                  <p:embed/>
                </p:oleObj>
              </mc:Choice>
              <mc:Fallback>
                <p:oleObj name="think-cell 幻灯片" r:id="rId7" imgW="501" imgH="502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17DA5515-15B9-4BC7-9941-24ABB2E513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06228" y="1270491"/>
            <a:ext cx="5355557" cy="55875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评价指标 </a:t>
            </a:r>
            <a:r>
              <a:rPr lang="en-US" altLang="zh-CN" sz="1600" b="1" dirty="0">
                <a:ea typeface="宋体" panose="02010600030101010101" pitchFamily="2" charset="-122"/>
                <a:sym typeface="+mn-ea"/>
              </a:rPr>
              <a:t>AUC</a:t>
            </a:r>
            <a:endParaRPr lang="en-US" altLang="zh-CN" sz="1600" b="1" baseline="-250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b="0" dirty="0">
                <a:effectLst/>
              </a:rPr>
              <a:t>本次挑战的是经典的</a:t>
            </a:r>
            <a:r>
              <a:rPr lang="zh-CN" altLang="en-US" sz="1400" dirty="0"/>
              <a:t>预测</a:t>
            </a:r>
            <a:r>
              <a:rPr lang="zh-CN" altLang="en-US" sz="1400" b="0" dirty="0">
                <a:effectLst/>
              </a:rPr>
              <a:t>任务，以</a:t>
            </a:r>
            <a:r>
              <a:rPr lang="en-US" altLang="zh-CN" sz="1400" b="0" dirty="0">
                <a:effectLst/>
              </a:rPr>
              <a:t>AUC</a:t>
            </a:r>
            <a:r>
              <a:rPr lang="zh-CN" altLang="en-US" sz="1400" b="0" dirty="0">
                <a:effectLst/>
              </a:rPr>
              <a:t>作为衡量标准。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effectLst/>
              </a:rPr>
              <a:t>评测指标</a:t>
            </a:r>
            <a:br>
              <a:rPr lang="zh-CN" altLang="en-US" sz="1600" b="0" dirty="0">
                <a:effectLst/>
              </a:rPr>
            </a:b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ROC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曲线下面积</a:t>
            </a:r>
            <a:r>
              <a:rPr lang="en-US" altLang="zh-CN" sz="1600" b="0" dirty="0">
                <a:effectLst/>
              </a:rPr>
              <a:t>AUC</a:t>
            </a:r>
            <a:r>
              <a:rPr lang="zh-CN" altLang="en-US" sz="1600" b="0" dirty="0">
                <a:effectLst/>
              </a:rPr>
              <a:t>（</a:t>
            </a:r>
            <a:r>
              <a:rPr lang="en-US" altLang="zh-CN" sz="1600" b="0" dirty="0">
                <a:effectLst/>
              </a:rPr>
              <a:t>Area Under Curve</a:t>
            </a:r>
            <a:r>
              <a:rPr lang="zh-CN" altLang="en-US" sz="1600" b="0" dirty="0">
                <a:effectLst/>
              </a:rPr>
              <a:t>）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作为评价指标。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AUC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值越大，预测越准确。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7DD176-DE0E-48B9-B47C-A56136D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28" y="3632866"/>
            <a:ext cx="5410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ECC041-7A30-44AA-A486-57775BB12A79}"/>
              </a:ext>
            </a:extLst>
          </p:cNvPr>
          <p:cNvSpPr txBox="1"/>
          <p:nvPr/>
        </p:nvSpPr>
        <p:spPr>
          <a:xfrm>
            <a:off x="223385" y="4971128"/>
            <a:ext cx="1088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True Positive Rate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53FEF-F92F-4EDD-A51C-F8ED82324755}"/>
              </a:ext>
            </a:extLst>
          </p:cNvPr>
          <p:cNvSpPr txBox="1"/>
          <p:nvPr/>
        </p:nvSpPr>
        <p:spPr>
          <a:xfrm>
            <a:off x="767614" y="6141410"/>
            <a:ext cx="218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False Positive Rate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3DC7DD-84DB-48FB-AB55-9BE1F413955E}"/>
              </a:ext>
            </a:extLst>
          </p:cNvPr>
          <p:cNvSpPr txBox="1"/>
          <p:nvPr/>
        </p:nvSpPr>
        <p:spPr>
          <a:xfrm>
            <a:off x="6697201" y="4934589"/>
            <a:ext cx="48232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AUC</a:t>
            </a:r>
            <a:r>
              <a:rPr lang="zh-CN" altLang="en-US" sz="1400" dirty="0"/>
              <a:t>值范围为</a:t>
            </a:r>
            <a:r>
              <a:rPr lang="en-US" altLang="zh-CN" sz="1400" dirty="0"/>
              <a:t>[0,1]</a:t>
            </a:r>
            <a:r>
              <a:rPr lang="zh-CN" altLang="en-US" sz="1400" dirty="0"/>
              <a:t>，</a:t>
            </a:r>
            <a:r>
              <a:rPr lang="en-US" altLang="zh-CN" sz="1400" dirty="0"/>
              <a:t>AUC</a:t>
            </a:r>
            <a:r>
              <a:rPr lang="zh-CN" altLang="en-US" sz="1400" dirty="0"/>
              <a:t>值越高，表示二分类的预测结果越令人满意。</a:t>
            </a:r>
            <a:endParaRPr lang="en-US" altLang="zh-CN" sz="1400" dirty="0"/>
          </a:p>
          <a:p>
            <a:r>
              <a:rPr lang="en-US" altLang="zh-CN" sz="1400" dirty="0"/>
              <a:t>AUC = 1 </a:t>
            </a:r>
            <a:r>
              <a:rPr lang="zh-CN" altLang="en-US" sz="1400" dirty="0"/>
              <a:t>时，表明在任何分类阈值下，分类结果都正阳性。</a:t>
            </a:r>
            <a:endParaRPr lang="en-US" altLang="zh-CN" sz="1400" dirty="0"/>
          </a:p>
          <a:p>
            <a:r>
              <a:rPr lang="en-US" altLang="zh-CN" sz="1400" dirty="0"/>
              <a:t>AUC = 0.5 </a:t>
            </a:r>
            <a:r>
              <a:rPr lang="zh-CN" altLang="en-US" sz="1400" dirty="0"/>
              <a:t>时，表明分类结果为完全随机。</a:t>
            </a:r>
            <a:endParaRPr lang="en-US" altLang="zh-CN" sz="1400" dirty="0"/>
          </a:p>
          <a:p>
            <a:r>
              <a:rPr lang="en-US" altLang="zh-CN" sz="1400" dirty="0"/>
              <a:t>AUC &lt; 0.5 </a:t>
            </a:r>
            <a:r>
              <a:rPr lang="zh-CN" altLang="en-US" sz="1400" dirty="0"/>
              <a:t>时，表明分类结果弱于随机结果。</a:t>
            </a:r>
            <a:endParaRPr lang="en-US" altLang="zh-CN" sz="1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6E4102A-7251-4D9E-8184-95832286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932368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2077495-1685-40D4-94F6-78EB6533BEDF}"/>
              </a:ext>
            </a:extLst>
          </p:cNvPr>
          <p:cNvSpPr txBox="1"/>
          <p:nvPr/>
        </p:nvSpPr>
        <p:spPr>
          <a:xfrm>
            <a:off x="528747" y="1505058"/>
            <a:ext cx="5567253" cy="419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对算法工作的思考：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）掌握常用的分类模型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=&gt;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 搭建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）能使用特征工程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提升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Baseline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构造新特征，特征组合，特征分段等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）尝试多元数据，更大样本量的其他任务 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提升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这里会遇到很多挑战，比如多元数据是属于其他任务，和本任务的相关性不如其原始数据高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原始数据的数据量少，容易导致特征分段不稳定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6CF6D78-FF68-4B28-A5FE-04A2268E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sz="4000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83DFB8-63C7-4F78-9DC5-37FFD6BC38B0}"/>
              </a:ext>
            </a:extLst>
          </p:cNvPr>
          <p:cNvSpPr txBox="1"/>
          <p:nvPr/>
        </p:nvSpPr>
        <p:spPr>
          <a:xfrm>
            <a:off x="6096001" y="1430352"/>
            <a:ext cx="6096000" cy="3590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Level1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：常见分类模型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分类算法：LR，Decision Tree，Naive Bayes，SVM，KNN</a:t>
            </a:r>
          </a:p>
          <a:p>
            <a:pPr>
              <a:lnSpc>
                <a:spcPct val="170000"/>
              </a:lnSpc>
            </a:pP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树模型：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RandomForest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 AdaBoost, 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GBDT，XGBoost，LightGBM，CatBoost，NGBoost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神经网络：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MLP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LSTM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选手可以自行选择多种模型进行分类训练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201743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机器学习神器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92024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Gradient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Boosting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集成学习：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X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GB</a:t>
            </a:r>
            <a:r>
              <a:rPr sz="1600" dirty="0">
                <a:ea typeface="宋体" panose="02010600030101010101" pitchFamily="2" charset="-122"/>
                <a:sym typeface="+mn-ea"/>
              </a:rPr>
              <a:t>oost,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LightGBM,</a:t>
            </a:r>
            <a:r>
              <a:rPr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C</a:t>
            </a:r>
            <a:r>
              <a:rPr sz="1600" dirty="0">
                <a:ea typeface="宋体" panose="02010600030101010101" pitchFamily="2" charset="-122"/>
                <a:sym typeface="+mn-ea"/>
              </a:rPr>
              <a:t>at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B</a:t>
            </a:r>
            <a:r>
              <a:rPr sz="1600" dirty="0">
                <a:ea typeface="宋体" panose="02010600030101010101" pitchFamily="2" charset="-122"/>
                <a:sym typeface="+mn-ea"/>
              </a:rPr>
              <a:t>oost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, NGBoost</a:t>
            </a:r>
            <a:r>
              <a:rPr sz="1600" dirty="0">
                <a:ea typeface="宋体" panose="02010600030101010101" pitchFamily="2" charset="-122"/>
                <a:sym typeface="+mn-ea"/>
              </a:rPr>
              <a:t>实际上是对GBDT方法的不同实现，针对同一目标、做了不同的优化处理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1277620" y="3505835"/>
            <a:ext cx="9396095" cy="0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headEnd type="arrow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直接箭头连接符 3"/>
          <p:cNvCxnSpPr/>
          <p:nvPr/>
        </p:nvCxnSpPr>
        <p:spPr>
          <a:xfrm>
            <a:off x="2096770" y="3492500"/>
            <a:ext cx="9525" cy="66929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接箭头连接符 4"/>
          <p:cNvCxnSpPr/>
          <p:nvPr/>
        </p:nvCxnSpPr>
        <p:spPr>
          <a:xfrm>
            <a:off x="6397625" y="3505835"/>
            <a:ext cx="9525" cy="66929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接箭头连接符 5"/>
          <p:cNvCxnSpPr/>
          <p:nvPr/>
        </p:nvCxnSpPr>
        <p:spPr>
          <a:xfrm>
            <a:off x="7675880" y="3492500"/>
            <a:ext cx="9525" cy="66929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箭头连接符 6"/>
          <p:cNvCxnSpPr/>
          <p:nvPr/>
        </p:nvCxnSpPr>
        <p:spPr>
          <a:xfrm>
            <a:off x="10191750" y="3505835"/>
            <a:ext cx="9525" cy="669290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ontent Placeholder 2"/>
          <p:cNvSpPr txBox="1">
            <a:spLocks noGrp="1"/>
          </p:cNvSpPr>
          <p:nvPr/>
        </p:nvSpPr>
        <p:spPr>
          <a:xfrm>
            <a:off x="1666875" y="2944495"/>
            <a:ext cx="129286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March, 2014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5946775" y="2944495"/>
            <a:ext cx="129286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Jan, 2017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Content Placeholder 2"/>
          <p:cNvSpPr txBox="1">
            <a:spLocks noGrp="1"/>
          </p:cNvSpPr>
          <p:nvPr/>
        </p:nvSpPr>
        <p:spPr>
          <a:xfrm>
            <a:off x="7268210" y="2931160"/>
            <a:ext cx="129286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April, 2017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9715500" y="2925445"/>
            <a:ext cx="129286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Oct, 2019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Content Placeholder 2"/>
          <p:cNvSpPr txBox="1">
            <a:spLocks noGrp="1"/>
          </p:cNvSpPr>
          <p:nvPr/>
        </p:nvSpPr>
        <p:spPr>
          <a:xfrm>
            <a:off x="1455420" y="4161790"/>
            <a:ext cx="212090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XGBoost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由陈天奇提出，在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Kaggle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竞赛中大火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Content Placeholder 2"/>
          <p:cNvSpPr txBox="1">
            <a:spLocks noGrp="1"/>
          </p:cNvSpPr>
          <p:nvPr/>
        </p:nvSpPr>
        <p:spPr>
          <a:xfrm>
            <a:off x="5137785" y="4192905"/>
            <a:ext cx="212090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微软发布了第一个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稳定版本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Content Placeholder 2"/>
          <p:cNvSpPr txBox="1">
            <a:spLocks noGrp="1"/>
          </p:cNvSpPr>
          <p:nvPr/>
        </p:nvSpPr>
        <p:spPr>
          <a:xfrm>
            <a:off x="6992620" y="4172585"/>
            <a:ext cx="212090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Yandex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，俄罗斯科技公司开源了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CatBoost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4" name="Content Placeholder 2"/>
          <p:cNvSpPr txBox="1">
            <a:spLocks noGrp="1"/>
          </p:cNvSpPr>
          <p:nvPr/>
        </p:nvSpPr>
        <p:spPr>
          <a:xfrm>
            <a:off x="9500870" y="4191635"/>
            <a:ext cx="2120900" cy="5613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Stanford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吴恩达团队提出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NGBoost</a:t>
            </a: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XGBoost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385570"/>
            <a:ext cx="569912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XGBoost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目标函数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损失函数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+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正则化项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误差函数尽量拟合训练数据，正则化项鼓励简单的模型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            用于</a:t>
            </a:r>
            <a:r>
              <a:rPr sz="1600" dirty="0">
                <a:ea typeface="宋体" panose="02010600030101010101" pitchFamily="2" charset="-122"/>
                <a:sym typeface="+mn-ea"/>
              </a:rPr>
              <a:t>控制树的复杂度，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防止</a:t>
            </a:r>
            <a:r>
              <a:rPr sz="1600" dirty="0">
                <a:ea typeface="宋体" panose="02010600030101010101" pitchFamily="2" charset="-122"/>
                <a:sym typeface="+mn-ea"/>
              </a:rPr>
              <a:t>过拟合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，使得模型更简化，也使得最终的模型的预测结果更稳定</a:t>
            </a: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8" name="对象 -2147482616"/>
          <p:cNvGraphicFramePr>
            <a:graphicFrameLocks noChangeAspect="1"/>
          </p:cNvGraphicFramePr>
          <p:nvPr/>
        </p:nvGraphicFramePr>
        <p:xfrm>
          <a:off x="1606551" y="2293303"/>
          <a:ext cx="2102485" cy="332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r:id="rId5" imgW="1384300" imgH="215900" progId="Equation.KSEE3">
                  <p:embed/>
                </p:oleObj>
              </mc:Choice>
              <mc:Fallback>
                <p:oleObj r:id="rId5" imgW="1384300" imgH="215900" progId="Equation.KSEE3">
                  <p:embed/>
                  <p:pic>
                    <p:nvPicPr>
                      <p:cNvPr id="8" name="对象 -21474826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6551" y="2293303"/>
                        <a:ext cx="2102485" cy="332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右箭头 10"/>
          <p:cNvSpPr/>
          <p:nvPr/>
        </p:nvSpPr>
        <p:spPr>
          <a:xfrm rot="8160000">
            <a:off x="2345690" y="260286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975360" y="2830195"/>
            <a:ext cx="1966595" cy="50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损失函数：拟合数据</a:t>
            </a:r>
          </a:p>
        </p:txBody>
      </p:sp>
      <p:sp>
        <p:nvSpPr>
          <p:cNvPr id="5" name="Content Placeholder 2"/>
          <p:cNvSpPr txBox="1">
            <a:spLocks noGrp="1"/>
          </p:cNvSpPr>
          <p:nvPr/>
        </p:nvSpPr>
        <p:spPr>
          <a:xfrm>
            <a:off x="3199765" y="2820670"/>
            <a:ext cx="2795905" cy="50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正则化项：惩罚复杂模型</a:t>
            </a:r>
          </a:p>
        </p:txBody>
      </p:sp>
      <p:sp>
        <p:nvSpPr>
          <p:cNvPr id="6" name="右箭头 5"/>
          <p:cNvSpPr/>
          <p:nvPr/>
        </p:nvSpPr>
        <p:spPr>
          <a:xfrm rot="3180000">
            <a:off x="3285490" y="260286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0" name="图片 9" descr="XGBoost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245" y="2170430"/>
            <a:ext cx="4552950" cy="2857500"/>
          </a:xfrm>
          <a:prstGeom prst="rect">
            <a:avLst/>
          </a:prstGeom>
        </p:spPr>
      </p:pic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6980873" y="1838643"/>
          <a:ext cx="115824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r:id="rId8" imgW="762000" imgH="241300" progId="Equation.KSEE3">
                  <p:embed/>
                </p:oleObj>
              </mc:Choice>
              <mc:Fallback>
                <p:oleObj r:id="rId8" imgW="762000" imgH="241300" progId="Equation.KSEE3">
                  <p:embed/>
                  <p:pic>
                    <p:nvPicPr>
                      <p:cNvPr id="12" name="对象 -21474826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80873" y="1838643"/>
                        <a:ext cx="115824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/>
          <p:cNvSpPr txBox="1">
            <a:spLocks noGrp="1"/>
          </p:cNvSpPr>
          <p:nvPr/>
        </p:nvSpPr>
        <p:spPr>
          <a:xfrm>
            <a:off x="8320405" y="1727200"/>
            <a:ext cx="3585210" cy="48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 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代表叶子向量，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q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表示树的结构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6" name="对象 -2147482616"/>
          <p:cNvGraphicFramePr>
            <a:graphicFrameLocks noChangeAspect="1"/>
          </p:cNvGraphicFramePr>
          <p:nvPr/>
        </p:nvGraphicFramePr>
        <p:xfrm>
          <a:off x="1276668" y="4699953"/>
          <a:ext cx="2122170" cy="683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r:id="rId10" imgW="1397000" imgH="444500" progId="Equation.KSEE3">
                  <p:embed/>
                </p:oleObj>
              </mc:Choice>
              <mc:Fallback>
                <p:oleObj r:id="rId10" imgW="1397000" imgH="444500" progId="Equation.KSEE3">
                  <p:embed/>
                  <p:pic>
                    <p:nvPicPr>
                      <p:cNvPr id="16" name="对象 -21474826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76668" y="4699953"/>
                        <a:ext cx="2122170" cy="6838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/>
          <p:cNvSpPr/>
          <p:nvPr/>
        </p:nvSpPr>
        <p:spPr>
          <a:xfrm rot="8160000">
            <a:off x="1795145" y="521906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9" name="右箭头 18"/>
          <p:cNvSpPr/>
          <p:nvPr/>
        </p:nvSpPr>
        <p:spPr>
          <a:xfrm rot="3180000">
            <a:off x="3237865" y="521525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0" name="Content Placeholder 2"/>
          <p:cNvSpPr txBox="1">
            <a:spLocks noGrp="1"/>
          </p:cNvSpPr>
          <p:nvPr/>
        </p:nvSpPr>
        <p:spPr>
          <a:xfrm>
            <a:off x="858520" y="5572760"/>
            <a:ext cx="1966595" cy="50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：叶子数量</a:t>
            </a:r>
          </a:p>
        </p:txBody>
      </p:sp>
      <p:sp>
        <p:nvSpPr>
          <p:cNvPr id="21" name="Content Placeholder 2"/>
          <p:cNvSpPr txBox="1">
            <a:spLocks noGrp="1"/>
          </p:cNvSpPr>
          <p:nvPr/>
        </p:nvSpPr>
        <p:spPr>
          <a:xfrm>
            <a:off x="2616200" y="5553710"/>
            <a:ext cx="2795905" cy="50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wj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：叶子分数的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正则项</a:t>
            </a:r>
          </a:p>
        </p:txBody>
      </p:sp>
      <p:graphicFrame>
        <p:nvGraphicFramePr>
          <p:cNvPr id="22" name="对象 -2147482616"/>
          <p:cNvGraphicFramePr>
            <a:graphicFrameLocks noChangeAspect="1"/>
          </p:cNvGraphicFramePr>
          <p:nvPr/>
        </p:nvGraphicFramePr>
        <p:xfrm>
          <a:off x="7791451" y="5110798"/>
          <a:ext cx="254698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r:id="rId12" imgW="1676400" imgH="393700" progId="Equation.KSEE3">
                  <p:embed/>
                </p:oleObj>
              </mc:Choice>
              <mc:Fallback>
                <p:oleObj r:id="rId12" imgW="1676400" imgH="393700" progId="Equation.KSEE3">
                  <p:embed/>
                  <p:pic>
                    <p:nvPicPr>
                      <p:cNvPr id="22" name="对象 -21474826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1451" y="5110798"/>
                        <a:ext cx="2546985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-2147482616"/>
          <p:cNvGraphicFramePr>
            <a:graphicFrameLocks noChangeAspect="1"/>
          </p:cNvGraphicFramePr>
          <p:nvPr/>
        </p:nvGraphicFramePr>
        <p:xfrm>
          <a:off x="821373" y="3950336"/>
          <a:ext cx="579120" cy="35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r:id="rId14" imgW="381000" imgH="228600" progId="Equation.KSEE3">
                  <p:embed/>
                </p:oleObj>
              </mc:Choice>
              <mc:Fallback>
                <p:oleObj r:id="rId14" imgW="381000" imgH="228600" progId="Equation.KSEE3">
                  <p:embed/>
                  <p:pic>
                    <p:nvPicPr>
                      <p:cNvPr id="24" name="对象 -21474826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1373" y="3950336"/>
                        <a:ext cx="579120" cy="351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858203" y="6078538"/>
          <a:ext cx="193040" cy="25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r:id="rId16" imgW="127000" imgH="165100" progId="Equation.KSEE3">
                  <p:embed/>
                </p:oleObj>
              </mc:Choice>
              <mc:Fallback>
                <p:oleObj r:id="rId16" imgW="127000" imgH="165100" progId="Equation.KSEE3">
                  <p:embed/>
                  <p:pic>
                    <p:nvPicPr>
                      <p:cNvPr id="2" name="对象 -21474826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58203" y="6078538"/>
                        <a:ext cx="193040" cy="254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 noGrp="1"/>
          </p:cNvSpPr>
          <p:nvPr/>
        </p:nvSpPr>
        <p:spPr>
          <a:xfrm>
            <a:off x="956310" y="5926455"/>
            <a:ext cx="3793490" cy="5060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：加入新叶子节点引入的复杂度代价</a:t>
            </a: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LightGBM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920242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2017年经微软推出，XGBoost的升级版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Kaggle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竞赛使用最多的模型之一，必备机器学习神器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Light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sz="1600" dirty="0">
                <a:ea typeface="宋体" panose="02010600030101010101" pitchFamily="2" charset="-122"/>
                <a:sym typeface="+mn-ea"/>
              </a:rPr>
              <a:t>在大规模数据集上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运行效率更高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GBM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Gradient Boosting Machine</a:t>
            </a: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LightGBM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269875" y="1452245"/>
            <a:ext cx="625538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sz="1600" dirty="0">
                <a:ea typeface="宋体" panose="02010600030101010101" pitchFamily="2" charset="-122"/>
                <a:sym typeface="+mn-ea"/>
              </a:rPr>
              <a:t>XGBoost模型的复杂度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模型复杂度 = 树的棵数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每棵树的叶子数量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每片叶子生成复杂度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每片叶子生成复杂度 = 特征数量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候选分裂点数量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样本的数量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XGBoost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的优化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Histogram算法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直方图算法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减少候选分裂点数量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GOSS算法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基于梯度的单边采样算法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=&gt; 减少样本的数量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EFB算法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</a:t>
            </a:r>
            <a:r>
              <a:rPr sz="1600" dirty="0">
                <a:ea typeface="宋体" panose="02010600030101010101" pitchFamily="2" charset="-122"/>
                <a:sym typeface="+mn-ea"/>
              </a:rPr>
              <a:t>互斥特征捆绑算法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=&gt; 减少特征的数量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LightGBM = XGBoost + Histogram + GOSS + EFB</a:t>
            </a:r>
          </a:p>
          <a:p>
            <a:pPr>
              <a:lnSpc>
                <a:spcPct val="150000"/>
              </a:lnSpc>
            </a:pPr>
            <a:endParaRPr lang="zh-CN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lightgbm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65" y="1924050"/>
            <a:ext cx="5647690" cy="3261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参数对比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304925" y="1072515"/>
          <a:ext cx="10233660" cy="580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8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xgb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lgb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XGBClassifier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xgb.sklearn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LGBMClassifier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lgb.sklearn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booster='gbtree'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boosting='gbdt'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booster='gbtree'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boosting_type='gbdt'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objective='binary:logistic'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application='binary'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objective='binary:logistic'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objective='binary'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max_depth=7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num_leaves=2**7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max_depth=7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num_leaves=2**7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eta=0.1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learning_rate=0.1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learning_rate=0.1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learning_rate=0.1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num_boost_round=10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num_boost_round=10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n_estimators=10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n_estimators=10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gamma=0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min_split_gain=0.0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gamma=0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min_split_gain=0.0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min_child_weight=5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min_child_weight=5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min_child_weight=5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min_child_weight=5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subsample=1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bagging_fraction=1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subsample=1.0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subsample=1.0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colsample_bytree=1.0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feature_fraction=1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colsample_bytree=1.0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colsample_bytree=1.0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alpha=0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lambda_l1=0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reg_alpha=0.0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reg_alpha=0.0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lambda=1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lambda_l2=0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reg_lambda=1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reg_lambda=0.0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scale_pos_weight=1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scale_pos_weight=1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scale_pos_weight=1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scale_pos_weight=1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seed 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bagging_seed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feature_fraction_seed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random_state=888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random_state=888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nthread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num_threads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n_jobs=4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n_jobs=4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valid_sets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eval_set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eval_set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eval_metric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metric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eval_metric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eval_metric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early_stopping_rounds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early_stopping_rounds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early_stopping_rounds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early_stopping_rounds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verbose_eval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verbose_eval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verbose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verbose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CatBoost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9582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CatBoost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算法：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俄罗斯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科技公司</a:t>
            </a:r>
            <a:r>
              <a:rPr sz="1600" dirty="0">
                <a:ea typeface="宋体" panose="02010600030101010101" pitchFamily="2" charset="-122"/>
                <a:sym typeface="+mn-ea"/>
              </a:rPr>
              <a:t>Yandex开源的机器学习库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sz="1600" dirty="0">
                <a:ea typeface="宋体" panose="02010600030101010101" pitchFamily="2" charset="-122"/>
                <a:sym typeface="+mn-ea"/>
              </a:rPr>
              <a:t>2017年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https://arxiv.org/pdf/1706.09516.pdf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CatBoost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= C</a:t>
            </a:r>
            <a:r>
              <a:rPr sz="1600" dirty="0">
                <a:ea typeface="宋体" panose="02010600030101010101" pitchFamily="2" charset="-122"/>
                <a:sym typeface="+mn-ea"/>
              </a:rPr>
              <a:t>atgorical 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+ B</a:t>
            </a:r>
            <a:r>
              <a:rPr sz="1600" dirty="0">
                <a:ea typeface="宋体" panose="02010600030101010101" pitchFamily="2" charset="-122"/>
                <a:sym typeface="+mn-ea"/>
              </a:rPr>
              <a:t>oost</a:t>
            </a:r>
          </a:p>
          <a:p>
            <a:pPr>
              <a:lnSpc>
                <a:spcPct val="150000"/>
              </a:lnSpc>
            </a:pPr>
            <a:r>
              <a:rPr sz="1600" dirty="0">
                <a:ea typeface="宋体" panose="02010600030101010101" pitchFamily="2" charset="-122"/>
                <a:sym typeface="+mn-ea"/>
              </a:rPr>
              <a:t>高效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的</a:t>
            </a:r>
            <a:r>
              <a:rPr sz="1600" dirty="0">
                <a:ea typeface="宋体" panose="02010600030101010101" pitchFamily="2" charset="-122"/>
                <a:sym typeface="+mn-ea"/>
              </a:rPr>
              <a:t>处理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分类</a:t>
            </a:r>
            <a:r>
              <a:rPr sz="1600" dirty="0">
                <a:ea typeface="宋体" panose="02010600030101010101" pitchFamily="2" charset="-122"/>
                <a:sym typeface="+mn-ea"/>
              </a:rPr>
              <a:t>特征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（</a:t>
            </a:r>
            <a:r>
              <a:rPr sz="1600" dirty="0">
                <a:ea typeface="宋体" panose="02010600030101010101" pitchFamily="2" charset="-122"/>
                <a:sym typeface="+mn-ea"/>
              </a:rPr>
              <a:t>categorical features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）</a:t>
            </a:r>
            <a:r>
              <a:rPr sz="1600" dirty="0">
                <a:ea typeface="宋体" panose="02010600030101010101" pitchFamily="2" charset="-122"/>
                <a:sym typeface="+mn-ea"/>
              </a:rPr>
              <a:t>，首先对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分类特征</a:t>
            </a:r>
            <a:r>
              <a:rPr sz="1600" dirty="0">
                <a:ea typeface="宋体" panose="02010600030101010101" pitchFamily="2" charset="-122"/>
                <a:sym typeface="+mn-ea"/>
              </a:rPr>
              <a:t>做统计，计算某个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分类</a:t>
            </a:r>
            <a:r>
              <a:rPr sz="1600" dirty="0">
                <a:ea typeface="宋体" panose="02010600030101010101" pitchFamily="2" charset="-122"/>
                <a:sym typeface="+mn-ea"/>
              </a:rPr>
              <a:t>特征（category）出现的频率，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然后</a:t>
            </a:r>
            <a:r>
              <a:rPr sz="1600" dirty="0">
                <a:ea typeface="宋体" panose="02010600030101010101" pitchFamily="2" charset="-122"/>
                <a:sym typeface="+mn-ea"/>
              </a:rPr>
              <a:t>加上超参数，生成新的数值型特征（numerical features）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同时</a:t>
            </a:r>
            <a:r>
              <a:rPr sz="1600" dirty="0">
                <a:ea typeface="宋体" panose="02010600030101010101" pitchFamily="2" charset="-122"/>
                <a:sym typeface="+mn-ea"/>
              </a:rPr>
              <a:t>使用组合类别特征，丰富了特征维度</a:t>
            </a:r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采用的</a:t>
            </a:r>
            <a:r>
              <a:rPr sz="1600" dirty="0">
                <a:ea typeface="宋体" panose="02010600030101010101" pitchFamily="2" charset="-122"/>
                <a:sym typeface="+mn-ea"/>
              </a:rPr>
              <a:t>基模型是对称决策树，算法的参数少、支持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分类</a:t>
            </a:r>
            <a:r>
              <a:rPr sz="1600" dirty="0">
                <a:ea typeface="宋体" panose="02010600030101010101" pitchFamily="2" charset="-122"/>
                <a:sym typeface="+mn-ea"/>
              </a:rPr>
              <a:t>变量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，通过可以防止</a:t>
            </a:r>
            <a:r>
              <a:rPr sz="1600" dirty="0">
                <a:ea typeface="宋体" panose="02010600030101010101" pitchFamily="2" charset="-122"/>
                <a:sym typeface="+mn-ea"/>
              </a:rPr>
              <a:t>过拟合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60" y="2724785"/>
            <a:ext cx="2962275" cy="9671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基线模型调优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6B3698-138D-4191-8EEC-F66652289C16}"/>
              </a:ext>
            </a:extLst>
          </p:cNvPr>
          <p:cNvSpPr txBox="1">
            <a:spLocks noGrp="1"/>
          </p:cNvSpPr>
          <p:nvPr/>
        </p:nvSpPr>
        <p:spPr>
          <a:xfrm>
            <a:off x="705224" y="1166270"/>
            <a:ext cx="5390776" cy="4971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基线模型调优：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）直接使用 </a:t>
            </a:r>
            <a:r>
              <a:rPr lang="en-US" altLang="zh-CN" sz="18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0.822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）使用 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0.8065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epoch=10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0.8096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epoch=12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0.8148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epoch=15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0.8202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epoch=20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0.8242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epoch=25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0.8217 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epoch=30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EEAA57-7C3E-4A57-8A61-755645166439}"/>
              </a:ext>
            </a:extLst>
          </p:cNvPr>
          <p:cNvSpPr txBox="1">
            <a:spLocks noGrp="1"/>
          </p:cNvSpPr>
          <p:nvPr/>
        </p:nvSpPr>
        <p:spPr>
          <a:xfrm>
            <a:off x="6209552" y="1158164"/>
            <a:ext cx="5803153" cy="4971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NN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和 </a:t>
            </a:r>
            <a:r>
              <a:rPr lang="en-US" altLang="zh-CN" sz="18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相当，如果调整好了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NN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模型，可能结果会更好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B1871C-B26A-4C69-8D02-7B56AD99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52" y="2437718"/>
            <a:ext cx="4481545" cy="34718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2954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5202382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ea typeface="宋体" panose="02010600030101010101" pitchFamily="2" charset="-122"/>
              </a:rPr>
              <a:t>银行客户认购产品预测</a:t>
            </a:r>
            <a:endParaRPr lang="zh-CN" altLang="zh-CN" sz="4000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比赛：银行客户认购产品预测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en-US" altLang="zh-CN" sz="1800" dirty="0" err="1">
                <a:ea typeface="宋体" panose="02010600030101010101" pitchFamily="2" charset="-122"/>
                <a:sym typeface="+mn-ea"/>
              </a:rPr>
              <a:t>AutoGluon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使用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在线模型部署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22D97D-1581-4345-A5C7-342636E675CF}"/>
              </a:ext>
            </a:extLst>
          </p:cNvPr>
          <p:cNvSpPr txBox="1">
            <a:spLocks noGrp="1"/>
          </p:cNvSpPr>
          <p:nvPr/>
        </p:nvSpPr>
        <p:spPr>
          <a:xfrm>
            <a:off x="6349538" y="1095115"/>
            <a:ext cx="5202382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ea typeface="宋体" panose="02010600030101010101" pitchFamily="2" charset="-122"/>
              </a:rPr>
              <a:t>个贷违约预测</a:t>
            </a:r>
            <a:endParaRPr lang="zh-CN" altLang="zh-CN" sz="4000" dirty="0">
              <a:ea typeface="宋体" panose="02010600030101010101" pitchFamily="2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65329C-DA9E-4FC8-AD4E-6A19C06C3119}"/>
              </a:ext>
            </a:extLst>
          </p:cNvPr>
          <p:cNvSpPr txBox="1">
            <a:spLocks noGrp="1"/>
          </p:cNvSpPr>
          <p:nvPr/>
        </p:nvSpPr>
        <p:spPr>
          <a:xfrm>
            <a:off x="6287772" y="2118880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AI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比赛：个贷违约预测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常见分类模型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机器学习神器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神经网络使用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特征重要性查看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hangingPunct="1"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搭建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版本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基线模型调优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E13C62-6046-4AA5-AD0D-70C82FA87C1A}"/>
              </a:ext>
            </a:extLst>
          </p:cNvPr>
          <p:cNvSpPr txBox="1">
            <a:spLocks noGrp="1"/>
          </p:cNvSpPr>
          <p:nvPr/>
        </p:nvSpPr>
        <p:spPr>
          <a:xfrm>
            <a:off x="705224" y="1166270"/>
            <a:ext cx="5390776" cy="4971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）桶式 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层神经网络：</a:t>
            </a: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200 – 200 – 200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0.8217 (epoch=25)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0.8223 (epoch=30)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0.8261 (epoch=35)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0.8273 (epoch=40)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0.8279 (epoch=45)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0.8292 (epoch=50)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0.8268 (epoch=55)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572AA2-7E6A-41C3-B662-500A1B586B48}"/>
              </a:ext>
            </a:extLst>
          </p:cNvPr>
          <p:cNvSpPr txBox="1">
            <a:spLocks noGrp="1"/>
          </p:cNvSpPr>
          <p:nvPr/>
        </p:nvSpPr>
        <p:spPr>
          <a:xfrm>
            <a:off x="6209552" y="1158164"/>
            <a:ext cx="5803153" cy="4971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相比于之前的神经网络，有了提升</a:t>
            </a:r>
            <a:endParaRPr lang="en-US" altLang="zh-CN" sz="18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44D53B-B980-4F8F-8242-0EE4ECA8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24" y="1800783"/>
            <a:ext cx="4514883" cy="4476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86693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特征重要性查看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3578748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：特征重要性的价值？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辅助进行特征工程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import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as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lgb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import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matplotlib.pyplot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as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plt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fig, ax =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plt.subplots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figsize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=(16, 10))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lgb.plot_importance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clf_ex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max_num_features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=30, ax=ax)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26EB8-AF38-4FC0-B1DA-028A6523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359" y="1392516"/>
            <a:ext cx="8436248" cy="4858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451713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特征重要性查看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4604168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：如果特征值很多，如何呈现更适合？</a:t>
            </a:r>
            <a:endParaRPr lang="en-US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转换为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DataFrame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形式，方便后续对比和使用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pd.DataFrame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['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feature_name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'] =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X_train.columns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['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feature_importance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']  =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clf_ex.feature_importances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_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feature_df.sort_values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('</a:t>
            </a: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feature_importance',ascending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= False)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feature_df</a:t>
            </a: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85452C-D387-435F-BA38-63B8CFBE2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973" y="1135556"/>
            <a:ext cx="2981347" cy="566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445069-DEA0-4F75-97B9-427720368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246" y="1327979"/>
            <a:ext cx="2943247" cy="3209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46979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基线调优：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Baseline_Version1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：直接使用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AUC = 0.8327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：标签编码（针对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employer_type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industry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等）是否可以优化？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plt.rcParams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font.family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 = ['sans-serif']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plt.rcParams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font.sans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-serif'] = ['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SimHei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查看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employer_type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is_default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的关系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plt.figure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(dpi=150)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sns.barplot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(x='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employer_type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y='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is_default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data=train1_data)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plt.show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90429D-69AA-49DB-8DF1-D6C091461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531" y="2856753"/>
            <a:ext cx="5551992" cy="3705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205AC6-9944-4766-9EAD-9FC76AB6FD1F}"/>
              </a:ext>
            </a:extLst>
          </p:cNvPr>
          <p:cNvSpPr txBox="1">
            <a:spLocks noGrp="1"/>
          </p:cNvSpPr>
          <p:nvPr/>
        </p:nvSpPr>
        <p:spPr>
          <a:xfrm>
            <a:off x="6464711" y="1455196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按照顺序，设置标签编码</a:t>
            </a:r>
            <a:endParaRPr 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ea typeface="宋体" panose="02010600030101010101" pitchFamily="2" charset="-122"/>
                <a:sym typeface="+mn-ea"/>
              </a:rPr>
              <a:t>emp_type_dict</a:t>
            </a:r>
            <a:r>
              <a:rPr lang="en-US" sz="1600" dirty="0">
                <a:ea typeface="宋体" panose="02010600030101010101" pitchFamily="2" charset="-122"/>
                <a:sym typeface="+mn-ea"/>
              </a:rPr>
              <a:t> = {'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普通企业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': 0, 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上市企业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':1, 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幼教与中小学校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':2, 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世界五百强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':3, '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政府机构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’:4}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2546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865906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针对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industry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取值较多的情况，计算不同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industry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平均的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industry_df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train1_data.groupby('industry')['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'].mean().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reset_index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industry_df.sort_values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(by=['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'], ascending=True)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：这种按照顺序的编码方式，要求是什么？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需要对数据集的分布比较稳定，否则可能过拟合，因此我们需要观察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中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train1_data, train2_data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的字段分布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发现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common_cols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中，有些字段分布差异较大，比如：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employer_type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'industry', 'region', '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early_return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Baseline_Version2: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0.8349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7D093-887E-4EFD-90DF-93BC603DF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686" y="1299493"/>
            <a:ext cx="2705120" cy="39243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31375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：既然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train_internet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train_public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分布存在差异，且两者存在不同的字段，尝试直接使用 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train_public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进行训练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Baseline_Version3: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0.8455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：单表可以达到还不错的成绩，那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train_internet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数据如何利用？如何借鉴迁移学习的思想，对模型进行提升？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迁移学习通常应用在深度学习模型中，把预训练模型当做特征提取器，比如在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ImageNet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上预训练好的模型，将最后一层全连接层，改成自己的类别数（比如将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classes=1000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改成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classes=10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或者把最后一层去掉，改成自己设计的分类器，之前的网络即为特征提取器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520329" y="1452245"/>
            <a:ext cx="559397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通用的解决方案为：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Pre-training + fine-tuning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实际上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产品观点评论中的情感分析，就可以采用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BERT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预训练模型，那么对于 结构化数据的预测，如何借鉴？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train_public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的不足是什么？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数据量较少，特征工程不稳定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train_internet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的优势和不足是什么？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数据量相对较多，特征稳定，但是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train_internet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是其他的分类任务，预测任务与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train_public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不同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89017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预测任务可以看成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: Feature Extraction + Classification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Feature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决定模型的上限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特征工程很重要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这里可以利用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train_internet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的稳定性洞察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提升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train_public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特征工程的稳定性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）找到分类特征，并对计算分类特征的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count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虽然很多字段都是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类型，实际上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nunique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很少，比如只有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个，这种情况下可以考虑作为分类特征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520329" y="1452245"/>
            <a:ext cx="559397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cat_cols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[]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for col in train2.columns: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  if train2[col].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nunique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() &lt;= 50: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cat_cols.append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(col)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找到分类特征：</a:t>
            </a:r>
            <a:endParaRPr lang="en-US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['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year_of_loan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'class',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employer_type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'industry',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work_year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house_exist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censor_status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'use', 'region', 'del_in_18month',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known_outstanding_loan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known_dero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pub_dero_bankrup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initial_list_status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app_type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policy_code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'f0', 'f1', 'f4',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early_return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', '</a:t>
            </a:r>
            <a:r>
              <a:rPr lang="en-US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']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702149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45224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#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计算统计特征 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train1_df = train1.groupby(col)['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'].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agg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(['mean', 'count']).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reset_index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train1_df[col] = train1_df[col].apply(lambda x: col + '_' + str(x))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train1_df.columns = ['col', 'train1_default', 'train1_count']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FEC23A-A3C9-470C-BF79-7F5918603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921" y="1559382"/>
            <a:ext cx="5919201" cy="33592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86005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3709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）对不稳定的分类特征，进行合并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：针对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class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字段，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train2_public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中，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的个数较少，且</a:t>
            </a:r>
            <a:r>
              <a:rPr lang="en-US" altLang="zh-CN" sz="16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较高（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train1_default, train2_default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均符合），可以将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class=4, 5, 6 </a:t>
            </a:r>
            <a:r>
              <a:rPr lang="zh-CN" altLang="en-US" sz="16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进行合并</a:t>
            </a:r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# class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字段：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4,5,6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合并为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def f(x):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  if x &gt;=4: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      return 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  return 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X_train2['class'] = X_train2['class'].apply(f)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X_test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['class']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X_test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['class'].apply(f)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X_test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['class'].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value_counts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()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520329" y="1452245"/>
            <a:ext cx="559397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Baseline_Version3-1: Score = 0.8528</a:t>
            </a: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7FC29-08D7-47FC-BC51-EA7F32785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024" y="2083353"/>
            <a:ext cx="5476915" cy="19621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585112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3709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其他尝试：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）连续特征离散化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）特征交叉组合，比如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利息总数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pro = interest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*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year_of_loan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平均每年贷款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loan_year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total_loan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/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year_of_loan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提前还款比例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early_ratio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early_return_amount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/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total_loan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年均提前还款次数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early_times_ratio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early_return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/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year_of_loan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信贷周转余额率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recircle_ratio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recircle_bal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/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total_loan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信贷循环额度使用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recircle_amt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 =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recircle_util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*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total_loan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520329" y="1452245"/>
            <a:ext cx="559397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）使用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AdaBoost, RF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）使用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）不同模型之间的融合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）五折交叉验证融合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）缺失值补全策略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a-DK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pub_dero_bankrup, f0, f1, f2, f3, f4</a:t>
            </a:r>
            <a:r>
              <a:rPr lang="zh-CN" altLang="da-DK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等字段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）分类特征与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之间的交叉特征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比如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region_default_mean,region_default_std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更多其他探索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5177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290481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1</a:t>
            </a:r>
            <a:r>
              <a:rPr lang="en-US" altLang="zh-CN" sz="4800" dirty="0"/>
              <a:t>/2</a:t>
            </a:r>
            <a:r>
              <a:rPr lang="zh-CN" altLang="en-US" sz="4800" dirty="0"/>
              <a:t> 银行客户认购产品预测</a:t>
            </a:r>
            <a:endParaRPr lang="zh-CN" altLang="en-US" sz="4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45357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Baseline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基线调优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3709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使用单表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train_public.csv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进行训练：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，数据预处理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对字段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earlies_credit_mon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进行还原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train2, test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earlies_credit_mon_diff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issue_date_diff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计算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issue_earlies_diff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，使用不同模型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Score = 0.8811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Score = 0.8558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 + LGB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融合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Score = 0.8770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Score = 0.8892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CatBoost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预测效果好，优势在于类别特征的处理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030259" y="1243070"/>
            <a:ext cx="6084047" cy="42493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关于类别特征的处理：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）针对类别型特征基数比较低（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low-cardinality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特征的唯一值个数较少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One-hot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编码进行转换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One-hot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编码可以在数据预处理时完成，也可以在模型训练时完成，从训练时间的角度，后种方法的实现更为高效，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CatBoost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采用后者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）针对高基数类别型特征（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high cardinality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），比如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user 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方法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：折中方法是将类别分组成有限个的群体，再进行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One-hot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方法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：根据目标变量统计（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Target Statistics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）进行分组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目标变量统计用于估算每个类别的目标变量期望值，有时也可以直接用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TS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作为一个新的数值型变量来代替原来的类别型变量（这种也是有效的、信息损失最小的处理类别型特征的方法）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10983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常见问题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37095"/>
            <a:ext cx="5921524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个贷违约预测：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违约预测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AUC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会在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[0.8, 0.9]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之间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没有超过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0.9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，可能是因为存在缺失字段，比如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salary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，而该字段对于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is_default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有一定帮助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平时在工作中，如果发现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AUC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较低，通常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&lt;0.8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时，可以考虑是缺失关键特征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追求比分的同时，还需要注重 相对泛化的解决方案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如果过多追求某个数据集上的表现，可能会造成过拟合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工作中，更希望有一定泛化能力的模型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03637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Summary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237095"/>
            <a:ext cx="54971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金融科技领域：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机器学习使用较多，比如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XGBoost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等，注重特征的可解释性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评分卡模型是模型可解释性的重要工具之一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如果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AUC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没有达到预期，或者存在一定不好找的规律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可能缺失某些重要特征，比如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salary 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或者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salary_grade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3859A4-1124-4E18-BF04-B3FAE3CE1736}"/>
              </a:ext>
            </a:extLst>
          </p:cNvPr>
          <p:cNvSpPr txBox="1">
            <a:spLocks noGrp="1"/>
          </p:cNvSpPr>
          <p:nvPr/>
        </p:nvSpPr>
        <p:spPr>
          <a:xfrm>
            <a:off x="6520329" y="1452245"/>
            <a:ext cx="5593977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神经网络用于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NLP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CV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，推荐系统领域较多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比如 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NER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命名实体识别，票据印章识别等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NLP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常用模型：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TFIDF+XGBoost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LSTM, BERT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CV</a:t>
            </a: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常用模型：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ResNet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, Yolo, Faster-RCNN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推荐系统模型：</a:t>
            </a:r>
            <a:r>
              <a:rPr lang="en-US" altLang="zh-CN" sz="16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Wide &amp; Deep, </a:t>
            </a:r>
            <a:r>
              <a:rPr lang="en-US" altLang="zh-CN" sz="1600" dirty="0" err="1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DeepFM</a:t>
            </a:r>
            <a:endParaRPr lang="en-US" altLang="zh-CN"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sz="1600" dirty="0">
              <a:solidFill>
                <a:schemeClr val="tx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object 34">
            <a:extLst>
              <a:ext uri="{FF2B5EF4-FFF2-40B4-BE49-F238E27FC236}">
                <a16:creationId xmlns:a16="http://schemas.microsoft.com/office/drawing/2014/main" id="{B21E3B4B-F100-42C8-8713-2CA6BE9E5074}"/>
              </a:ext>
            </a:extLst>
          </p:cNvPr>
          <p:cNvSpPr/>
          <p:nvPr/>
        </p:nvSpPr>
        <p:spPr>
          <a:xfrm>
            <a:off x="1829921" y="4334510"/>
            <a:ext cx="8036560" cy="1917700"/>
          </a:xfrm>
          <a:custGeom>
            <a:avLst/>
            <a:gdLst/>
            <a:ahLst/>
            <a:cxnLst/>
            <a:rect l="l" t="t" r="r" b="b"/>
            <a:pathLst>
              <a:path w="8446135" h="1917700">
                <a:moveTo>
                  <a:pt x="0" y="1917192"/>
                </a:moveTo>
                <a:lnTo>
                  <a:pt x="8446008" y="1917192"/>
                </a:lnTo>
                <a:lnTo>
                  <a:pt x="8446008" y="0"/>
                </a:lnTo>
                <a:lnTo>
                  <a:pt x="0" y="0"/>
                </a:lnTo>
                <a:lnTo>
                  <a:pt x="0" y="1917192"/>
                </a:lnTo>
                <a:close/>
              </a:path>
            </a:pathLst>
          </a:custGeom>
          <a:solidFill>
            <a:srgbClr val="40404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5">
            <a:extLst>
              <a:ext uri="{FF2B5EF4-FFF2-40B4-BE49-F238E27FC236}">
                <a16:creationId xmlns:a16="http://schemas.microsoft.com/office/drawing/2014/main" id="{83807C59-456E-4CDD-AC60-FCB36BF39C3E}"/>
              </a:ext>
            </a:extLst>
          </p:cNvPr>
          <p:cNvSpPr/>
          <p:nvPr/>
        </p:nvSpPr>
        <p:spPr>
          <a:xfrm>
            <a:off x="5494124" y="4411979"/>
            <a:ext cx="2052955" cy="525780"/>
          </a:xfrm>
          <a:custGeom>
            <a:avLst/>
            <a:gdLst/>
            <a:ahLst/>
            <a:cxnLst/>
            <a:rect l="l" t="t" r="r" b="b"/>
            <a:pathLst>
              <a:path w="2052954" h="525779">
                <a:moveTo>
                  <a:pt x="1965198" y="0"/>
                </a:moveTo>
                <a:lnTo>
                  <a:pt x="87630" y="0"/>
                </a:lnTo>
                <a:lnTo>
                  <a:pt x="53524" y="6887"/>
                </a:lnTo>
                <a:lnTo>
                  <a:pt x="25669" y="25669"/>
                </a:lnTo>
                <a:lnTo>
                  <a:pt x="6887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7" y="472255"/>
                </a:lnTo>
                <a:lnTo>
                  <a:pt x="25669" y="500110"/>
                </a:lnTo>
                <a:lnTo>
                  <a:pt x="53524" y="518892"/>
                </a:lnTo>
                <a:lnTo>
                  <a:pt x="87630" y="525780"/>
                </a:lnTo>
                <a:lnTo>
                  <a:pt x="1965198" y="525780"/>
                </a:lnTo>
                <a:lnTo>
                  <a:pt x="1999303" y="518892"/>
                </a:lnTo>
                <a:lnTo>
                  <a:pt x="2027158" y="500110"/>
                </a:lnTo>
                <a:lnTo>
                  <a:pt x="2045940" y="472255"/>
                </a:lnTo>
                <a:lnTo>
                  <a:pt x="2052828" y="438150"/>
                </a:lnTo>
                <a:lnTo>
                  <a:pt x="2052828" y="87630"/>
                </a:lnTo>
                <a:lnTo>
                  <a:pt x="2045940" y="53524"/>
                </a:lnTo>
                <a:lnTo>
                  <a:pt x="2027158" y="25669"/>
                </a:lnTo>
                <a:lnTo>
                  <a:pt x="1999303" y="6887"/>
                </a:lnTo>
                <a:lnTo>
                  <a:pt x="1965198" y="0"/>
                </a:lnTo>
                <a:close/>
              </a:path>
            </a:pathLst>
          </a:custGeom>
          <a:solidFill>
            <a:srgbClr val="FF5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6">
            <a:extLst>
              <a:ext uri="{FF2B5EF4-FFF2-40B4-BE49-F238E27FC236}">
                <a16:creationId xmlns:a16="http://schemas.microsoft.com/office/drawing/2014/main" id="{EB73B062-BE16-4694-9FC0-5AC16E5292B1}"/>
              </a:ext>
            </a:extLst>
          </p:cNvPr>
          <p:cNvSpPr txBox="1"/>
          <p:nvPr/>
        </p:nvSpPr>
        <p:spPr>
          <a:xfrm>
            <a:off x="6277715" y="4548885"/>
            <a:ext cx="1165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&lt;400</a:t>
            </a:r>
            <a:r>
              <a:rPr sz="1400" spc="-7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(高风</a:t>
            </a:r>
            <a:r>
              <a:rPr sz="14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险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37">
            <a:extLst>
              <a:ext uri="{FF2B5EF4-FFF2-40B4-BE49-F238E27FC236}">
                <a16:creationId xmlns:a16="http://schemas.microsoft.com/office/drawing/2014/main" id="{962FC0FB-E229-4CB7-9F1E-8D7D9D297D75}"/>
              </a:ext>
            </a:extLst>
          </p:cNvPr>
          <p:cNvSpPr/>
          <p:nvPr/>
        </p:nvSpPr>
        <p:spPr>
          <a:xfrm>
            <a:off x="5492600" y="5024628"/>
            <a:ext cx="2052955" cy="524510"/>
          </a:xfrm>
          <a:custGeom>
            <a:avLst/>
            <a:gdLst/>
            <a:ahLst/>
            <a:cxnLst/>
            <a:rect l="l" t="t" r="r" b="b"/>
            <a:pathLst>
              <a:path w="2052954" h="524510">
                <a:moveTo>
                  <a:pt x="1965452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965452" y="524256"/>
                </a:lnTo>
                <a:lnTo>
                  <a:pt x="1999464" y="517390"/>
                </a:lnTo>
                <a:lnTo>
                  <a:pt x="2027237" y="498665"/>
                </a:lnTo>
                <a:lnTo>
                  <a:pt x="2045962" y="470892"/>
                </a:lnTo>
                <a:lnTo>
                  <a:pt x="2052828" y="436880"/>
                </a:lnTo>
                <a:lnTo>
                  <a:pt x="2052828" y="87376"/>
                </a:lnTo>
                <a:lnTo>
                  <a:pt x="2045962" y="53363"/>
                </a:lnTo>
                <a:lnTo>
                  <a:pt x="2027237" y="25590"/>
                </a:lnTo>
                <a:lnTo>
                  <a:pt x="1999464" y="6865"/>
                </a:lnTo>
                <a:lnTo>
                  <a:pt x="1965452" y="0"/>
                </a:lnTo>
                <a:close/>
              </a:path>
            </a:pathLst>
          </a:custGeom>
          <a:solidFill>
            <a:srgbClr val="EDC2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8">
            <a:extLst>
              <a:ext uri="{FF2B5EF4-FFF2-40B4-BE49-F238E27FC236}">
                <a16:creationId xmlns:a16="http://schemas.microsoft.com/office/drawing/2014/main" id="{5CE8F236-CF91-46E7-908D-E0A9D850BD78}"/>
              </a:ext>
            </a:extLst>
          </p:cNvPr>
          <p:cNvSpPr txBox="1"/>
          <p:nvPr/>
        </p:nvSpPr>
        <p:spPr>
          <a:xfrm>
            <a:off x="5806291" y="5161026"/>
            <a:ext cx="16363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[400,600](一般</a:t>
            </a:r>
            <a:r>
              <a:rPr sz="1400" spc="-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险)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39">
            <a:extLst>
              <a:ext uri="{FF2B5EF4-FFF2-40B4-BE49-F238E27FC236}">
                <a16:creationId xmlns:a16="http://schemas.microsoft.com/office/drawing/2014/main" id="{28078D5C-C150-4A3A-B99C-754F88CF5981}"/>
              </a:ext>
            </a:extLst>
          </p:cNvPr>
          <p:cNvSpPr/>
          <p:nvPr/>
        </p:nvSpPr>
        <p:spPr>
          <a:xfrm>
            <a:off x="5488029" y="5637276"/>
            <a:ext cx="2052955" cy="524510"/>
          </a:xfrm>
          <a:custGeom>
            <a:avLst/>
            <a:gdLst/>
            <a:ahLst/>
            <a:cxnLst/>
            <a:rect l="l" t="t" r="r" b="b"/>
            <a:pathLst>
              <a:path w="2052954" h="524510">
                <a:moveTo>
                  <a:pt x="1965452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965452" y="524256"/>
                </a:lnTo>
                <a:lnTo>
                  <a:pt x="1999464" y="517390"/>
                </a:lnTo>
                <a:lnTo>
                  <a:pt x="2027237" y="498665"/>
                </a:lnTo>
                <a:lnTo>
                  <a:pt x="2045962" y="470892"/>
                </a:lnTo>
                <a:lnTo>
                  <a:pt x="2052827" y="436880"/>
                </a:lnTo>
                <a:lnTo>
                  <a:pt x="2052827" y="87376"/>
                </a:lnTo>
                <a:lnTo>
                  <a:pt x="2045962" y="53363"/>
                </a:lnTo>
                <a:lnTo>
                  <a:pt x="2027237" y="25590"/>
                </a:lnTo>
                <a:lnTo>
                  <a:pt x="1999464" y="6865"/>
                </a:lnTo>
                <a:lnTo>
                  <a:pt x="1965452" y="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0">
            <a:extLst>
              <a:ext uri="{FF2B5EF4-FFF2-40B4-BE49-F238E27FC236}">
                <a16:creationId xmlns:a16="http://schemas.microsoft.com/office/drawing/2014/main" id="{89BC20D2-5252-4770-BD6F-A50F4E7D90F4}"/>
              </a:ext>
            </a:extLst>
          </p:cNvPr>
          <p:cNvSpPr txBox="1"/>
          <p:nvPr/>
        </p:nvSpPr>
        <p:spPr>
          <a:xfrm>
            <a:off x="6271365" y="5773623"/>
            <a:ext cx="1165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&gt;600</a:t>
            </a:r>
            <a:r>
              <a:rPr sz="1400" spc="-7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40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(好用户)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41">
            <a:extLst>
              <a:ext uri="{FF2B5EF4-FFF2-40B4-BE49-F238E27FC236}">
                <a16:creationId xmlns:a16="http://schemas.microsoft.com/office/drawing/2014/main" id="{B7F2771B-6251-45D4-91FF-CE9950E4DFF9}"/>
              </a:ext>
            </a:extLst>
          </p:cNvPr>
          <p:cNvSpPr/>
          <p:nvPr/>
        </p:nvSpPr>
        <p:spPr>
          <a:xfrm>
            <a:off x="8670140" y="4747259"/>
            <a:ext cx="586740" cy="1056131"/>
          </a:xfrm>
          <a:prstGeom prst="rect">
            <a:avLst/>
          </a:prstGeom>
          <a:blipFill>
            <a:blip r:embed="rId4" cstate="email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2">
            <a:extLst>
              <a:ext uri="{FF2B5EF4-FFF2-40B4-BE49-F238E27FC236}">
                <a16:creationId xmlns:a16="http://schemas.microsoft.com/office/drawing/2014/main" id="{EFD1A3BA-2B56-41A3-86A0-757D68C1F5D6}"/>
              </a:ext>
            </a:extLst>
          </p:cNvPr>
          <p:cNvSpPr txBox="1"/>
          <p:nvPr/>
        </p:nvSpPr>
        <p:spPr>
          <a:xfrm>
            <a:off x="7784951" y="4912309"/>
            <a:ext cx="7264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04040"/>
                </a:solidFill>
                <a:latin typeface="Microsoft YaHei UI" panose="020B0503020204020204" charset="-122"/>
                <a:cs typeface="Microsoft YaHei UI" panose="020B0503020204020204" charset="-122"/>
              </a:rPr>
              <a:t>风险评分</a:t>
            </a:r>
            <a:endParaRPr sz="1400">
              <a:latin typeface="Microsoft YaHei UI" panose="020B0503020204020204" charset="-122"/>
              <a:cs typeface="Microsoft YaHei UI" panose="020B0503020204020204" charset="-122"/>
            </a:endParaRPr>
          </a:p>
        </p:txBody>
      </p:sp>
      <p:sp>
        <p:nvSpPr>
          <p:cNvPr id="16" name="object 43">
            <a:extLst>
              <a:ext uri="{FF2B5EF4-FFF2-40B4-BE49-F238E27FC236}">
                <a16:creationId xmlns:a16="http://schemas.microsoft.com/office/drawing/2014/main" id="{C58EEC0A-E583-46BF-9E4C-7D3F0580DA53}"/>
              </a:ext>
            </a:extLst>
          </p:cNvPr>
          <p:cNvSpPr/>
          <p:nvPr/>
        </p:nvSpPr>
        <p:spPr>
          <a:xfrm>
            <a:off x="1998068" y="4835271"/>
            <a:ext cx="777240" cy="994410"/>
          </a:xfrm>
          <a:custGeom>
            <a:avLst/>
            <a:gdLst/>
            <a:ahLst/>
            <a:cxnLst/>
            <a:rect l="l" t="t" r="r" b="b"/>
            <a:pathLst>
              <a:path w="777239" h="994410">
                <a:moveTo>
                  <a:pt x="0" y="0"/>
                </a:moveTo>
                <a:lnTo>
                  <a:pt x="0" y="896873"/>
                </a:lnTo>
                <a:lnTo>
                  <a:pt x="6261" y="914337"/>
                </a:lnTo>
                <a:lnTo>
                  <a:pt x="53057" y="945910"/>
                </a:lnTo>
                <a:lnTo>
                  <a:pt x="91398" y="959469"/>
                </a:lnTo>
                <a:lnTo>
                  <a:pt x="138236" y="971179"/>
                </a:lnTo>
                <a:lnTo>
                  <a:pt x="192475" y="980764"/>
                </a:lnTo>
                <a:lnTo>
                  <a:pt x="253017" y="987950"/>
                </a:lnTo>
                <a:lnTo>
                  <a:pt x="318764" y="992463"/>
                </a:lnTo>
                <a:lnTo>
                  <a:pt x="388620" y="994028"/>
                </a:lnTo>
                <a:lnTo>
                  <a:pt x="458475" y="992463"/>
                </a:lnTo>
                <a:lnTo>
                  <a:pt x="524222" y="987950"/>
                </a:lnTo>
                <a:lnTo>
                  <a:pt x="584764" y="980764"/>
                </a:lnTo>
                <a:lnTo>
                  <a:pt x="639003" y="971179"/>
                </a:lnTo>
                <a:lnTo>
                  <a:pt x="685841" y="959469"/>
                </a:lnTo>
                <a:lnTo>
                  <a:pt x="724182" y="945910"/>
                </a:lnTo>
                <a:lnTo>
                  <a:pt x="770978" y="914337"/>
                </a:lnTo>
                <a:lnTo>
                  <a:pt x="777240" y="896873"/>
                </a:lnTo>
                <a:lnTo>
                  <a:pt x="777240" y="97154"/>
                </a:lnTo>
                <a:lnTo>
                  <a:pt x="388620" y="97154"/>
                </a:lnTo>
                <a:lnTo>
                  <a:pt x="318764" y="95587"/>
                </a:lnTo>
                <a:lnTo>
                  <a:pt x="253017" y="91069"/>
                </a:lnTo>
                <a:lnTo>
                  <a:pt x="192475" y="83876"/>
                </a:lnTo>
                <a:lnTo>
                  <a:pt x="138236" y="74284"/>
                </a:lnTo>
                <a:lnTo>
                  <a:pt x="91398" y="62569"/>
                </a:lnTo>
                <a:lnTo>
                  <a:pt x="53057" y="49007"/>
                </a:lnTo>
                <a:lnTo>
                  <a:pt x="6261" y="17447"/>
                </a:lnTo>
                <a:lnTo>
                  <a:pt x="0" y="0"/>
                </a:lnTo>
                <a:close/>
              </a:path>
              <a:path w="777239" h="994410">
                <a:moveTo>
                  <a:pt x="777240" y="0"/>
                </a:moveTo>
                <a:lnTo>
                  <a:pt x="752927" y="33875"/>
                </a:lnTo>
                <a:lnTo>
                  <a:pt x="685841" y="62569"/>
                </a:lnTo>
                <a:lnTo>
                  <a:pt x="639003" y="74284"/>
                </a:lnTo>
                <a:lnTo>
                  <a:pt x="584764" y="83876"/>
                </a:lnTo>
                <a:lnTo>
                  <a:pt x="524222" y="91069"/>
                </a:lnTo>
                <a:lnTo>
                  <a:pt x="458475" y="95587"/>
                </a:lnTo>
                <a:lnTo>
                  <a:pt x="388620" y="97154"/>
                </a:lnTo>
                <a:lnTo>
                  <a:pt x="777240" y="97154"/>
                </a:lnTo>
                <a:lnTo>
                  <a:pt x="777240" y="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4">
            <a:extLst>
              <a:ext uri="{FF2B5EF4-FFF2-40B4-BE49-F238E27FC236}">
                <a16:creationId xmlns:a16="http://schemas.microsoft.com/office/drawing/2014/main" id="{276E5E20-2234-417E-94BD-31605B6C573A}"/>
              </a:ext>
            </a:extLst>
          </p:cNvPr>
          <p:cNvSpPr/>
          <p:nvPr/>
        </p:nvSpPr>
        <p:spPr>
          <a:xfrm>
            <a:off x="1998068" y="4738115"/>
            <a:ext cx="777240" cy="194310"/>
          </a:xfrm>
          <a:custGeom>
            <a:avLst/>
            <a:gdLst/>
            <a:ahLst/>
            <a:cxnLst/>
            <a:rect l="l" t="t" r="r" b="b"/>
            <a:pathLst>
              <a:path w="777239" h="194310">
                <a:moveTo>
                  <a:pt x="388620" y="0"/>
                </a:moveTo>
                <a:lnTo>
                  <a:pt x="318764" y="1563"/>
                </a:lnTo>
                <a:lnTo>
                  <a:pt x="253017" y="6070"/>
                </a:lnTo>
                <a:lnTo>
                  <a:pt x="192475" y="13250"/>
                </a:lnTo>
                <a:lnTo>
                  <a:pt x="138236" y="22828"/>
                </a:lnTo>
                <a:lnTo>
                  <a:pt x="91398" y="34533"/>
                </a:lnTo>
                <a:lnTo>
                  <a:pt x="53057" y="48090"/>
                </a:lnTo>
                <a:lnTo>
                  <a:pt x="6261" y="79674"/>
                </a:lnTo>
                <a:lnTo>
                  <a:pt x="0" y="97154"/>
                </a:lnTo>
                <a:lnTo>
                  <a:pt x="6261" y="114602"/>
                </a:lnTo>
                <a:lnTo>
                  <a:pt x="53057" y="146162"/>
                </a:lnTo>
                <a:lnTo>
                  <a:pt x="91398" y="159724"/>
                </a:lnTo>
                <a:lnTo>
                  <a:pt x="138236" y="171439"/>
                </a:lnTo>
                <a:lnTo>
                  <a:pt x="192475" y="181031"/>
                </a:lnTo>
                <a:lnTo>
                  <a:pt x="253017" y="188224"/>
                </a:lnTo>
                <a:lnTo>
                  <a:pt x="318764" y="192742"/>
                </a:lnTo>
                <a:lnTo>
                  <a:pt x="388620" y="194309"/>
                </a:lnTo>
                <a:lnTo>
                  <a:pt x="458475" y="192742"/>
                </a:lnTo>
                <a:lnTo>
                  <a:pt x="524222" y="188224"/>
                </a:lnTo>
                <a:lnTo>
                  <a:pt x="584764" y="181031"/>
                </a:lnTo>
                <a:lnTo>
                  <a:pt x="639003" y="171439"/>
                </a:lnTo>
                <a:lnTo>
                  <a:pt x="685841" y="159724"/>
                </a:lnTo>
                <a:lnTo>
                  <a:pt x="724182" y="146162"/>
                </a:lnTo>
                <a:lnTo>
                  <a:pt x="770978" y="114602"/>
                </a:lnTo>
                <a:lnTo>
                  <a:pt x="777240" y="97154"/>
                </a:lnTo>
                <a:lnTo>
                  <a:pt x="770978" y="79674"/>
                </a:lnTo>
                <a:lnTo>
                  <a:pt x="724182" y="48090"/>
                </a:lnTo>
                <a:lnTo>
                  <a:pt x="685841" y="34533"/>
                </a:lnTo>
                <a:lnTo>
                  <a:pt x="639003" y="22828"/>
                </a:lnTo>
                <a:lnTo>
                  <a:pt x="584764" y="13250"/>
                </a:lnTo>
                <a:lnTo>
                  <a:pt x="524222" y="6070"/>
                </a:lnTo>
                <a:lnTo>
                  <a:pt x="458475" y="1563"/>
                </a:lnTo>
                <a:lnTo>
                  <a:pt x="388620" y="0"/>
                </a:lnTo>
                <a:close/>
              </a:path>
            </a:pathLst>
          </a:custGeom>
          <a:solidFill>
            <a:srgbClr val="66B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5">
            <a:extLst>
              <a:ext uri="{FF2B5EF4-FFF2-40B4-BE49-F238E27FC236}">
                <a16:creationId xmlns:a16="http://schemas.microsoft.com/office/drawing/2014/main" id="{7B37E3BC-CB65-4451-A691-13187BA82594}"/>
              </a:ext>
            </a:extLst>
          </p:cNvPr>
          <p:cNvSpPr txBox="1"/>
          <p:nvPr/>
        </p:nvSpPr>
        <p:spPr>
          <a:xfrm>
            <a:off x="2207771" y="5067046"/>
            <a:ext cx="3702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业务 系统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46">
            <a:extLst>
              <a:ext uri="{FF2B5EF4-FFF2-40B4-BE49-F238E27FC236}">
                <a16:creationId xmlns:a16="http://schemas.microsoft.com/office/drawing/2014/main" id="{E5A04A8E-62F6-4F3A-BC49-9F2F65C8A614}"/>
              </a:ext>
            </a:extLst>
          </p:cNvPr>
          <p:cNvSpPr/>
          <p:nvPr/>
        </p:nvSpPr>
        <p:spPr>
          <a:xfrm>
            <a:off x="2933043" y="5231891"/>
            <a:ext cx="539115" cy="86995"/>
          </a:xfrm>
          <a:custGeom>
            <a:avLst/>
            <a:gdLst/>
            <a:ahLst/>
            <a:cxnLst/>
            <a:rect l="l" t="t" r="r" b="b"/>
            <a:pathLst>
              <a:path w="539114" h="86995">
                <a:moveTo>
                  <a:pt x="538733" y="28955"/>
                </a:moveTo>
                <a:lnTo>
                  <a:pt x="509777" y="28955"/>
                </a:lnTo>
                <a:lnTo>
                  <a:pt x="509777" y="57911"/>
                </a:lnTo>
                <a:lnTo>
                  <a:pt x="538733" y="57911"/>
                </a:lnTo>
                <a:lnTo>
                  <a:pt x="538733" y="28955"/>
                </a:lnTo>
                <a:close/>
              </a:path>
              <a:path w="539114" h="86995">
                <a:moveTo>
                  <a:pt x="480821" y="28955"/>
                </a:moveTo>
                <a:lnTo>
                  <a:pt x="451865" y="28955"/>
                </a:lnTo>
                <a:lnTo>
                  <a:pt x="451865" y="57911"/>
                </a:lnTo>
                <a:lnTo>
                  <a:pt x="480821" y="57911"/>
                </a:lnTo>
                <a:lnTo>
                  <a:pt x="480821" y="28955"/>
                </a:lnTo>
                <a:close/>
              </a:path>
              <a:path w="539114" h="86995">
                <a:moveTo>
                  <a:pt x="422909" y="28955"/>
                </a:moveTo>
                <a:lnTo>
                  <a:pt x="393953" y="28955"/>
                </a:lnTo>
                <a:lnTo>
                  <a:pt x="393953" y="57911"/>
                </a:lnTo>
                <a:lnTo>
                  <a:pt x="422909" y="57911"/>
                </a:lnTo>
                <a:lnTo>
                  <a:pt x="422909" y="28955"/>
                </a:lnTo>
                <a:close/>
              </a:path>
              <a:path w="539114" h="86995">
                <a:moveTo>
                  <a:pt x="364997" y="28955"/>
                </a:moveTo>
                <a:lnTo>
                  <a:pt x="336041" y="28955"/>
                </a:lnTo>
                <a:lnTo>
                  <a:pt x="336041" y="57911"/>
                </a:lnTo>
                <a:lnTo>
                  <a:pt x="364997" y="57911"/>
                </a:lnTo>
                <a:lnTo>
                  <a:pt x="364997" y="28955"/>
                </a:lnTo>
                <a:close/>
              </a:path>
              <a:path w="539114" h="86995">
                <a:moveTo>
                  <a:pt x="307085" y="28955"/>
                </a:moveTo>
                <a:lnTo>
                  <a:pt x="278129" y="28955"/>
                </a:lnTo>
                <a:lnTo>
                  <a:pt x="278129" y="57911"/>
                </a:lnTo>
                <a:lnTo>
                  <a:pt x="307085" y="57911"/>
                </a:lnTo>
                <a:lnTo>
                  <a:pt x="307085" y="28955"/>
                </a:lnTo>
                <a:close/>
              </a:path>
              <a:path w="539114" h="86995">
                <a:moveTo>
                  <a:pt x="249173" y="28955"/>
                </a:moveTo>
                <a:lnTo>
                  <a:pt x="220217" y="28955"/>
                </a:lnTo>
                <a:lnTo>
                  <a:pt x="220217" y="57911"/>
                </a:lnTo>
                <a:lnTo>
                  <a:pt x="249173" y="57911"/>
                </a:lnTo>
                <a:lnTo>
                  <a:pt x="249173" y="28955"/>
                </a:lnTo>
                <a:close/>
              </a:path>
              <a:path w="539114" h="86995">
                <a:moveTo>
                  <a:pt x="191261" y="28955"/>
                </a:moveTo>
                <a:lnTo>
                  <a:pt x="162305" y="28955"/>
                </a:lnTo>
                <a:lnTo>
                  <a:pt x="162305" y="57911"/>
                </a:lnTo>
                <a:lnTo>
                  <a:pt x="191261" y="57911"/>
                </a:lnTo>
                <a:lnTo>
                  <a:pt x="191261" y="28955"/>
                </a:lnTo>
                <a:close/>
              </a:path>
              <a:path w="539114" h="86995">
                <a:moveTo>
                  <a:pt x="133350" y="28955"/>
                </a:moveTo>
                <a:lnTo>
                  <a:pt x="104393" y="28955"/>
                </a:lnTo>
                <a:lnTo>
                  <a:pt x="104393" y="57911"/>
                </a:lnTo>
                <a:lnTo>
                  <a:pt x="133350" y="57911"/>
                </a:lnTo>
                <a:lnTo>
                  <a:pt x="133350" y="28955"/>
                </a:lnTo>
                <a:close/>
              </a:path>
              <a:path w="539114" h="86995">
                <a:moveTo>
                  <a:pt x="86867" y="0"/>
                </a:moveTo>
                <a:lnTo>
                  <a:pt x="0" y="43433"/>
                </a:lnTo>
                <a:lnTo>
                  <a:pt x="86867" y="86867"/>
                </a:lnTo>
                <a:lnTo>
                  <a:pt x="86867" y="57911"/>
                </a:lnTo>
                <a:lnTo>
                  <a:pt x="72389" y="57911"/>
                </a:lnTo>
                <a:lnTo>
                  <a:pt x="72389" y="28955"/>
                </a:lnTo>
                <a:lnTo>
                  <a:pt x="86867" y="28955"/>
                </a:lnTo>
                <a:lnTo>
                  <a:pt x="86867" y="0"/>
                </a:lnTo>
                <a:close/>
              </a:path>
              <a:path w="539114" h="86995">
                <a:moveTo>
                  <a:pt x="75437" y="28955"/>
                </a:moveTo>
                <a:lnTo>
                  <a:pt x="72389" y="28955"/>
                </a:lnTo>
                <a:lnTo>
                  <a:pt x="72389" y="57911"/>
                </a:lnTo>
                <a:lnTo>
                  <a:pt x="75437" y="57911"/>
                </a:lnTo>
                <a:lnTo>
                  <a:pt x="75437" y="28955"/>
                </a:lnTo>
                <a:close/>
              </a:path>
              <a:path w="539114" h="86995">
                <a:moveTo>
                  <a:pt x="86867" y="28955"/>
                </a:moveTo>
                <a:lnTo>
                  <a:pt x="75437" y="28955"/>
                </a:lnTo>
                <a:lnTo>
                  <a:pt x="75437" y="57911"/>
                </a:lnTo>
                <a:lnTo>
                  <a:pt x="86867" y="57911"/>
                </a:lnTo>
                <a:lnTo>
                  <a:pt x="86867" y="28955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7">
            <a:extLst>
              <a:ext uri="{FF2B5EF4-FFF2-40B4-BE49-F238E27FC236}">
                <a16:creationId xmlns:a16="http://schemas.microsoft.com/office/drawing/2014/main" id="{59E43D2D-EA91-48A0-981A-D6DEADEF1B70}"/>
              </a:ext>
            </a:extLst>
          </p:cNvPr>
          <p:cNvSpPr/>
          <p:nvPr/>
        </p:nvSpPr>
        <p:spPr>
          <a:xfrm>
            <a:off x="3657704" y="4411979"/>
            <a:ext cx="1146175" cy="525780"/>
          </a:xfrm>
          <a:custGeom>
            <a:avLst/>
            <a:gdLst/>
            <a:ahLst/>
            <a:cxnLst/>
            <a:rect l="l" t="t" r="r" b="b"/>
            <a:pathLst>
              <a:path w="1146175" h="525779">
                <a:moveTo>
                  <a:pt x="1146048" y="87630"/>
                </a:moveTo>
                <a:lnTo>
                  <a:pt x="1139160" y="53524"/>
                </a:lnTo>
                <a:lnTo>
                  <a:pt x="1120378" y="25669"/>
                </a:lnTo>
                <a:lnTo>
                  <a:pt x="1092523" y="6887"/>
                </a:lnTo>
                <a:lnTo>
                  <a:pt x="1058418" y="0"/>
                </a:lnTo>
                <a:lnTo>
                  <a:pt x="87630" y="0"/>
                </a:lnTo>
                <a:lnTo>
                  <a:pt x="53524" y="6887"/>
                </a:lnTo>
                <a:lnTo>
                  <a:pt x="25669" y="25669"/>
                </a:lnTo>
                <a:lnTo>
                  <a:pt x="6887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7" y="472255"/>
                </a:lnTo>
                <a:lnTo>
                  <a:pt x="25669" y="500110"/>
                </a:lnTo>
                <a:lnTo>
                  <a:pt x="53524" y="518892"/>
                </a:lnTo>
                <a:lnTo>
                  <a:pt x="87630" y="525780"/>
                </a:lnTo>
                <a:lnTo>
                  <a:pt x="1058418" y="525780"/>
                </a:lnTo>
                <a:lnTo>
                  <a:pt x="1092523" y="518892"/>
                </a:lnTo>
                <a:lnTo>
                  <a:pt x="1120378" y="500110"/>
                </a:lnTo>
                <a:lnTo>
                  <a:pt x="1139160" y="472255"/>
                </a:lnTo>
                <a:lnTo>
                  <a:pt x="1146048" y="438150"/>
                </a:lnTo>
                <a:lnTo>
                  <a:pt x="1146048" y="87630"/>
                </a:lnTo>
                <a:close/>
              </a:path>
            </a:pathLst>
          </a:custGeom>
          <a:ln w="12192">
            <a:solidFill>
              <a:srgbClr val="FF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8">
            <a:extLst>
              <a:ext uri="{FF2B5EF4-FFF2-40B4-BE49-F238E27FC236}">
                <a16:creationId xmlns:a16="http://schemas.microsoft.com/office/drawing/2014/main" id="{AC8D00FC-7626-434E-BE99-8D389D71136C}"/>
              </a:ext>
            </a:extLst>
          </p:cNvPr>
          <p:cNvSpPr txBox="1"/>
          <p:nvPr/>
        </p:nvSpPr>
        <p:spPr>
          <a:xfrm>
            <a:off x="3900656" y="4548885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自动拒贷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49">
            <a:extLst>
              <a:ext uri="{FF2B5EF4-FFF2-40B4-BE49-F238E27FC236}">
                <a16:creationId xmlns:a16="http://schemas.microsoft.com/office/drawing/2014/main" id="{5D1C09C3-48D4-402C-BD7D-EB84824A59A4}"/>
              </a:ext>
            </a:extLst>
          </p:cNvPr>
          <p:cNvSpPr/>
          <p:nvPr/>
        </p:nvSpPr>
        <p:spPr>
          <a:xfrm>
            <a:off x="3656181" y="5024628"/>
            <a:ext cx="1146175" cy="524510"/>
          </a:xfrm>
          <a:custGeom>
            <a:avLst/>
            <a:gdLst/>
            <a:ahLst/>
            <a:cxnLst/>
            <a:rect l="l" t="t" r="r" b="b"/>
            <a:pathLst>
              <a:path w="1146175" h="524510">
                <a:moveTo>
                  <a:pt x="1146048" y="87376"/>
                </a:moveTo>
                <a:lnTo>
                  <a:pt x="1139182" y="53363"/>
                </a:lnTo>
                <a:lnTo>
                  <a:pt x="1120457" y="25590"/>
                </a:lnTo>
                <a:lnTo>
                  <a:pt x="1092684" y="6865"/>
                </a:lnTo>
                <a:lnTo>
                  <a:pt x="1058672" y="0"/>
                </a:ln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058672" y="524256"/>
                </a:lnTo>
                <a:lnTo>
                  <a:pt x="1092684" y="517390"/>
                </a:lnTo>
                <a:lnTo>
                  <a:pt x="1120457" y="498665"/>
                </a:lnTo>
                <a:lnTo>
                  <a:pt x="1139182" y="470892"/>
                </a:lnTo>
                <a:lnTo>
                  <a:pt x="1146048" y="436880"/>
                </a:lnTo>
                <a:lnTo>
                  <a:pt x="1146048" y="87376"/>
                </a:lnTo>
                <a:close/>
              </a:path>
            </a:pathLst>
          </a:custGeom>
          <a:ln w="1219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0">
            <a:extLst>
              <a:ext uri="{FF2B5EF4-FFF2-40B4-BE49-F238E27FC236}">
                <a16:creationId xmlns:a16="http://schemas.microsoft.com/office/drawing/2014/main" id="{A0308ED5-2AFB-42FC-95D8-ABC59410FA2E}"/>
              </a:ext>
            </a:extLst>
          </p:cNvPr>
          <p:cNvSpPr txBox="1"/>
          <p:nvPr/>
        </p:nvSpPr>
        <p:spPr>
          <a:xfrm>
            <a:off x="3898497" y="5161026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人工审核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51">
            <a:extLst>
              <a:ext uri="{FF2B5EF4-FFF2-40B4-BE49-F238E27FC236}">
                <a16:creationId xmlns:a16="http://schemas.microsoft.com/office/drawing/2014/main" id="{5864D20B-C8C9-4A34-AB0F-7DC8DE1D1EDF}"/>
              </a:ext>
            </a:extLst>
          </p:cNvPr>
          <p:cNvSpPr/>
          <p:nvPr/>
        </p:nvSpPr>
        <p:spPr>
          <a:xfrm>
            <a:off x="3651609" y="5637276"/>
            <a:ext cx="1146175" cy="524510"/>
          </a:xfrm>
          <a:custGeom>
            <a:avLst/>
            <a:gdLst/>
            <a:ahLst/>
            <a:cxnLst/>
            <a:rect l="l" t="t" r="r" b="b"/>
            <a:pathLst>
              <a:path w="1146175" h="524510">
                <a:moveTo>
                  <a:pt x="1146048" y="87376"/>
                </a:moveTo>
                <a:lnTo>
                  <a:pt x="1139182" y="53363"/>
                </a:lnTo>
                <a:lnTo>
                  <a:pt x="1120457" y="25590"/>
                </a:lnTo>
                <a:lnTo>
                  <a:pt x="1092684" y="6865"/>
                </a:lnTo>
                <a:lnTo>
                  <a:pt x="1058672" y="0"/>
                </a:ln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1058672" y="524256"/>
                </a:lnTo>
                <a:lnTo>
                  <a:pt x="1092684" y="517390"/>
                </a:lnTo>
                <a:lnTo>
                  <a:pt x="1120457" y="498665"/>
                </a:lnTo>
                <a:lnTo>
                  <a:pt x="1139182" y="470892"/>
                </a:lnTo>
                <a:lnTo>
                  <a:pt x="1146048" y="436880"/>
                </a:lnTo>
                <a:lnTo>
                  <a:pt x="1146048" y="87376"/>
                </a:lnTo>
                <a:close/>
              </a:path>
            </a:pathLst>
          </a:custGeom>
          <a:ln w="12192">
            <a:solidFill>
              <a:srgbClr val="0094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2">
            <a:extLst>
              <a:ext uri="{FF2B5EF4-FFF2-40B4-BE49-F238E27FC236}">
                <a16:creationId xmlns:a16="http://schemas.microsoft.com/office/drawing/2014/main" id="{802056E7-BDF1-4AED-B5D7-2D6065EAF8FE}"/>
              </a:ext>
            </a:extLst>
          </p:cNvPr>
          <p:cNvSpPr txBox="1"/>
          <p:nvPr/>
        </p:nvSpPr>
        <p:spPr>
          <a:xfrm>
            <a:off x="3894178" y="5773623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进入信审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53">
            <a:extLst>
              <a:ext uri="{FF2B5EF4-FFF2-40B4-BE49-F238E27FC236}">
                <a16:creationId xmlns:a16="http://schemas.microsoft.com/office/drawing/2014/main" id="{4CC33CEC-154F-41EE-BD20-EF8B59A3EDFC}"/>
              </a:ext>
            </a:extLst>
          </p:cNvPr>
          <p:cNvSpPr/>
          <p:nvPr/>
        </p:nvSpPr>
        <p:spPr>
          <a:xfrm>
            <a:off x="7890614" y="5236464"/>
            <a:ext cx="539115" cy="86995"/>
          </a:xfrm>
          <a:custGeom>
            <a:avLst/>
            <a:gdLst/>
            <a:ahLst/>
            <a:cxnLst/>
            <a:rect l="l" t="t" r="r" b="b"/>
            <a:pathLst>
              <a:path w="539115" h="86995">
                <a:moveTo>
                  <a:pt x="538733" y="28956"/>
                </a:moveTo>
                <a:lnTo>
                  <a:pt x="509777" y="28956"/>
                </a:lnTo>
                <a:lnTo>
                  <a:pt x="509777" y="57912"/>
                </a:lnTo>
                <a:lnTo>
                  <a:pt x="538733" y="57912"/>
                </a:lnTo>
                <a:lnTo>
                  <a:pt x="538733" y="28956"/>
                </a:lnTo>
                <a:close/>
              </a:path>
              <a:path w="539115" h="86995">
                <a:moveTo>
                  <a:pt x="480822" y="28956"/>
                </a:moveTo>
                <a:lnTo>
                  <a:pt x="451865" y="28956"/>
                </a:lnTo>
                <a:lnTo>
                  <a:pt x="451865" y="57912"/>
                </a:lnTo>
                <a:lnTo>
                  <a:pt x="480822" y="57912"/>
                </a:lnTo>
                <a:lnTo>
                  <a:pt x="480822" y="28956"/>
                </a:lnTo>
                <a:close/>
              </a:path>
              <a:path w="539115" h="86995">
                <a:moveTo>
                  <a:pt x="422909" y="28956"/>
                </a:moveTo>
                <a:lnTo>
                  <a:pt x="393953" y="28956"/>
                </a:lnTo>
                <a:lnTo>
                  <a:pt x="393953" y="57912"/>
                </a:lnTo>
                <a:lnTo>
                  <a:pt x="422909" y="57912"/>
                </a:lnTo>
                <a:lnTo>
                  <a:pt x="422909" y="28956"/>
                </a:lnTo>
                <a:close/>
              </a:path>
              <a:path w="539115" h="86995">
                <a:moveTo>
                  <a:pt x="364998" y="28956"/>
                </a:moveTo>
                <a:lnTo>
                  <a:pt x="336041" y="28956"/>
                </a:lnTo>
                <a:lnTo>
                  <a:pt x="336041" y="57912"/>
                </a:lnTo>
                <a:lnTo>
                  <a:pt x="364998" y="57912"/>
                </a:lnTo>
                <a:lnTo>
                  <a:pt x="364998" y="28956"/>
                </a:lnTo>
                <a:close/>
              </a:path>
              <a:path w="539115" h="86995">
                <a:moveTo>
                  <a:pt x="307085" y="28956"/>
                </a:moveTo>
                <a:lnTo>
                  <a:pt x="278129" y="28956"/>
                </a:lnTo>
                <a:lnTo>
                  <a:pt x="278129" y="57912"/>
                </a:lnTo>
                <a:lnTo>
                  <a:pt x="307085" y="57912"/>
                </a:lnTo>
                <a:lnTo>
                  <a:pt x="307085" y="28956"/>
                </a:lnTo>
                <a:close/>
              </a:path>
              <a:path w="539115" h="86995">
                <a:moveTo>
                  <a:pt x="249174" y="28956"/>
                </a:moveTo>
                <a:lnTo>
                  <a:pt x="220217" y="28956"/>
                </a:lnTo>
                <a:lnTo>
                  <a:pt x="220217" y="57912"/>
                </a:lnTo>
                <a:lnTo>
                  <a:pt x="249174" y="57912"/>
                </a:lnTo>
                <a:lnTo>
                  <a:pt x="249174" y="28956"/>
                </a:lnTo>
                <a:close/>
              </a:path>
              <a:path w="539115" h="86995">
                <a:moveTo>
                  <a:pt x="191261" y="28956"/>
                </a:moveTo>
                <a:lnTo>
                  <a:pt x="162305" y="28956"/>
                </a:lnTo>
                <a:lnTo>
                  <a:pt x="162305" y="57912"/>
                </a:lnTo>
                <a:lnTo>
                  <a:pt x="191261" y="57912"/>
                </a:lnTo>
                <a:lnTo>
                  <a:pt x="191261" y="28956"/>
                </a:lnTo>
                <a:close/>
              </a:path>
              <a:path w="539115" h="86995">
                <a:moveTo>
                  <a:pt x="133350" y="28956"/>
                </a:moveTo>
                <a:lnTo>
                  <a:pt x="104394" y="28956"/>
                </a:lnTo>
                <a:lnTo>
                  <a:pt x="104394" y="57912"/>
                </a:lnTo>
                <a:lnTo>
                  <a:pt x="133350" y="57912"/>
                </a:lnTo>
                <a:lnTo>
                  <a:pt x="133350" y="28956"/>
                </a:lnTo>
                <a:close/>
              </a:path>
              <a:path w="539115" h="86995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539115" h="86995">
                <a:moveTo>
                  <a:pt x="7543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75437" y="57912"/>
                </a:lnTo>
                <a:lnTo>
                  <a:pt x="75437" y="28956"/>
                </a:lnTo>
                <a:close/>
              </a:path>
              <a:path w="539115" h="86995">
                <a:moveTo>
                  <a:pt x="86867" y="28956"/>
                </a:moveTo>
                <a:lnTo>
                  <a:pt x="75437" y="28956"/>
                </a:lnTo>
                <a:lnTo>
                  <a:pt x="75437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4">
            <a:extLst>
              <a:ext uri="{FF2B5EF4-FFF2-40B4-BE49-F238E27FC236}">
                <a16:creationId xmlns:a16="http://schemas.microsoft.com/office/drawing/2014/main" id="{E165C833-35E9-4BBE-8C2C-09EDEFB769B1}"/>
              </a:ext>
            </a:extLst>
          </p:cNvPr>
          <p:cNvSpPr/>
          <p:nvPr/>
        </p:nvSpPr>
        <p:spPr>
          <a:xfrm>
            <a:off x="4857092" y="4636008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3" y="44450"/>
                </a:lnTo>
                <a:lnTo>
                  <a:pt x="538733" y="31750"/>
                </a:lnTo>
                <a:close/>
              </a:path>
            </a:pathLst>
          </a:custGeom>
          <a:solidFill>
            <a:srgbClr val="FF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5">
            <a:extLst>
              <a:ext uri="{FF2B5EF4-FFF2-40B4-BE49-F238E27FC236}">
                <a16:creationId xmlns:a16="http://schemas.microsoft.com/office/drawing/2014/main" id="{087216B2-BEA2-4E52-AAFF-AADDDB768BD7}"/>
              </a:ext>
            </a:extLst>
          </p:cNvPr>
          <p:cNvSpPr/>
          <p:nvPr/>
        </p:nvSpPr>
        <p:spPr>
          <a:xfrm>
            <a:off x="4887573" y="5236464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4" y="44450"/>
                </a:lnTo>
                <a:lnTo>
                  <a:pt x="538734" y="317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6">
            <a:extLst>
              <a:ext uri="{FF2B5EF4-FFF2-40B4-BE49-F238E27FC236}">
                <a16:creationId xmlns:a16="http://schemas.microsoft.com/office/drawing/2014/main" id="{B0622884-D135-42DC-94FA-165B8475B6A0}"/>
              </a:ext>
            </a:extLst>
          </p:cNvPr>
          <p:cNvSpPr/>
          <p:nvPr/>
        </p:nvSpPr>
        <p:spPr>
          <a:xfrm>
            <a:off x="4887573" y="5830823"/>
            <a:ext cx="539115" cy="76200"/>
          </a:xfrm>
          <a:custGeom>
            <a:avLst/>
            <a:gdLst/>
            <a:ahLst/>
            <a:cxnLst/>
            <a:rect l="l" t="t" r="r" b="b"/>
            <a:pathLst>
              <a:path w="5391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391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39114" h="76200">
                <a:moveTo>
                  <a:pt x="5387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38734" y="44450"/>
                </a:lnTo>
                <a:lnTo>
                  <a:pt x="538734" y="31750"/>
                </a:lnTo>
                <a:close/>
              </a:path>
            </a:pathLst>
          </a:custGeom>
          <a:solidFill>
            <a:srgbClr val="0094D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311967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/>
              <a:t>Thinking &amp; 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4927220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Action1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：银行客户定期存款预测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https://www.kaggle.com/c/bankdirectmarketing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葡萄牙银行，开展营销活动吸引更多人认购定期存款，通过营销活动沉淀的数据，想要预测未来这些人是否会进行认购，方便进行精准营销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训练集：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 4459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测试集：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 49342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2F61775-64CE-4A29-B6B3-2A3C06D0D14B}"/>
              </a:ext>
            </a:extLst>
          </p:cNvPr>
          <p:cNvSpPr txBox="1">
            <a:spLocks/>
          </p:cNvSpPr>
          <p:nvPr/>
        </p:nvSpPr>
        <p:spPr>
          <a:xfrm>
            <a:off x="10892117" y="1425127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客户基本信息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1CCF575-6A3C-4A32-BEDE-62C363924DF8}"/>
              </a:ext>
            </a:extLst>
          </p:cNvPr>
          <p:cNvGraphicFramePr>
            <a:graphicFrameLocks noGrp="1"/>
          </p:cNvGraphicFramePr>
          <p:nvPr/>
        </p:nvGraphicFramePr>
        <p:xfrm>
          <a:off x="5478560" y="1276889"/>
          <a:ext cx="5398622" cy="52979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38998">
                  <a:extLst>
                    <a:ext uri="{9D8B030D-6E8A-4147-A177-3AD203B41FA5}">
                      <a16:colId xmlns:a16="http://schemas.microsoft.com/office/drawing/2014/main" val="67318140"/>
                    </a:ext>
                  </a:extLst>
                </a:gridCol>
                <a:gridCol w="4159624">
                  <a:extLst>
                    <a:ext uri="{9D8B030D-6E8A-4147-A177-3AD203B41FA5}">
                      <a16:colId xmlns:a16="http://schemas.microsoft.com/office/drawing/2014/main" val="3496600605"/>
                    </a:ext>
                  </a:extLst>
                </a:gridCol>
              </a:tblGrid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字段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说明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468683520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年龄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01910122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job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职业：</a:t>
                      </a:r>
                      <a:r>
                        <a:rPr lang="en-US" sz="1400" u="none" strike="noStrike" dirty="0">
                          <a:effectLst/>
                        </a:rPr>
                        <a:t>admin, unknown, unemployed, management…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16760367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marital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婚姻：</a:t>
                      </a:r>
                      <a:r>
                        <a:rPr lang="en-US" sz="1400" u="none" strike="noStrike">
                          <a:effectLst/>
                        </a:rPr>
                        <a:t>married, divorced, single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16031445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default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信用卡是否有违约</a:t>
                      </a:r>
                      <a:r>
                        <a:rPr lang="en-US" altLang="zh-CN" sz="1400" u="none" strike="noStrike">
                          <a:effectLst/>
                        </a:rPr>
                        <a:t>: </a:t>
                      </a:r>
                      <a:r>
                        <a:rPr lang="en-US" sz="1400" u="none" strike="noStrike">
                          <a:effectLst/>
                        </a:rPr>
                        <a:t>yes or 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989109536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housing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是否有房贷</a:t>
                      </a:r>
                      <a:r>
                        <a:rPr lang="en-US" altLang="zh-CN" sz="1400" u="none" strike="noStrike">
                          <a:effectLst/>
                        </a:rPr>
                        <a:t>: </a:t>
                      </a:r>
                      <a:r>
                        <a:rPr lang="en-US" sz="1400" u="none" strike="noStrike">
                          <a:effectLst/>
                        </a:rPr>
                        <a:t>yes or 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414579661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contact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联系方式：</a:t>
                      </a:r>
                      <a:r>
                        <a:rPr lang="en-US" sz="1400" u="none" strike="noStrike">
                          <a:effectLst/>
                        </a:rPr>
                        <a:t>unknown, telephone, cellular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318391914"/>
                  </a:ext>
                </a:extLst>
              </a:tr>
              <a:tr h="295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上一次联系的月份：</a:t>
                      </a:r>
                      <a:r>
                        <a:rPr lang="en-US" sz="1400" u="none" strike="noStrike" dirty="0" err="1">
                          <a:effectLst/>
                        </a:rPr>
                        <a:t>jan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feb</a:t>
                      </a:r>
                      <a:r>
                        <a:rPr lang="en-US" sz="1400" u="none" strike="noStrike" dirty="0">
                          <a:effectLst/>
                        </a:rPr>
                        <a:t>, mar, 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426055908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day_of_week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上一次联系的星期几：</a:t>
                      </a:r>
                      <a:r>
                        <a:rPr lang="en-US" sz="1400" u="none" strike="noStrike" dirty="0" err="1">
                          <a:effectLst/>
                        </a:rPr>
                        <a:t>mon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tue</a:t>
                      </a:r>
                      <a:r>
                        <a:rPr lang="en-US" sz="1400" u="none" strike="noStrike" dirty="0">
                          <a:effectLst/>
                        </a:rPr>
                        <a:t>, wed, </a:t>
                      </a:r>
                      <a:r>
                        <a:rPr lang="en-US" sz="1400" u="none" strike="noStrike" dirty="0" err="1">
                          <a:effectLst/>
                        </a:rPr>
                        <a:t>thu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68894790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duration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上一次联系的时长（秒）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798797493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campaign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活动期间联系客户的次数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801117048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上一次与客户联系后的间隔天数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767760885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previous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在本次营销活动前，与客户联系的次数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908102953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poutcome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之前营销活动的结果：</a:t>
                      </a:r>
                      <a:r>
                        <a:rPr lang="en-US" sz="1400" u="none" strike="noStrike">
                          <a:effectLst/>
                        </a:rPr>
                        <a:t>unknown, other, failure, success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424415091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emp.var.rate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就业变动率（季度指标）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417666644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cons.price.idx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消费者信心指数（月度指标）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298320684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euribor3m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欧洲银行同业拆借率 </a:t>
                      </a:r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r>
                        <a:rPr lang="zh-CN" altLang="en-US" sz="1400" u="none" strike="noStrike">
                          <a:effectLst/>
                        </a:rPr>
                        <a:t>个月利率（每日指标）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588945074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nr.employed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雇员人数（季度指标）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3692545208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subscribe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客户是否进行存款：</a:t>
                      </a:r>
                      <a:r>
                        <a:rPr lang="en-US" altLang="zh-CN" sz="1400" u="none" strike="noStrike" dirty="0">
                          <a:effectLst/>
                        </a:rPr>
                        <a:t>1 </a:t>
                      </a:r>
                      <a:r>
                        <a:rPr lang="zh-CN" altLang="en-US" sz="1400" u="none" strike="noStrike" dirty="0">
                          <a:effectLst/>
                        </a:rPr>
                        <a:t>或 </a:t>
                      </a:r>
                      <a:r>
                        <a:rPr lang="en-US" altLang="zh-CN" sz="1400" u="none" strike="noStrike" dirty="0">
                          <a:effectLst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89860687"/>
                  </a:ext>
                </a:extLst>
              </a:tr>
            </a:tbl>
          </a:graphicData>
        </a:graphic>
      </p:graphicFrame>
      <p:sp>
        <p:nvSpPr>
          <p:cNvPr id="7" name="文本占位符 3">
            <a:extLst>
              <a:ext uri="{FF2B5EF4-FFF2-40B4-BE49-F238E27FC236}">
                <a16:creationId xmlns:a16="http://schemas.microsoft.com/office/drawing/2014/main" id="{A8B331E6-1821-4FEF-BF2D-D2F2E04F068B}"/>
              </a:ext>
            </a:extLst>
          </p:cNvPr>
          <p:cNvSpPr txBox="1">
            <a:spLocks/>
          </p:cNvSpPr>
          <p:nvPr/>
        </p:nvSpPr>
        <p:spPr>
          <a:xfrm>
            <a:off x="10853276" y="2772821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本次活动的联系情况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4D7EB000-AD76-4CFA-821E-A600C27B89C6}"/>
              </a:ext>
            </a:extLst>
          </p:cNvPr>
          <p:cNvSpPr txBox="1">
            <a:spLocks/>
          </p:cNvSpPr>
          <p:nvPr/>
        </p:nvSpPr>
        <p:spPr>
          <a:xfrm>
            <a:off x="10853276" y="4807809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市场经济特征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4897E164-74BC-48A0-9315-9C8F70F5AFCA}"/>
              </a:ext>
            </a:extLst>
          </p:cNvPr>
          <p:cNvSpPr txBox="1">
            <a:spLocks/>
          </p:cNvSpPr>
          <p:nvPr/>
        </p:nvSpPr>
        <p:spPr>
          <a:xfrm>
            <a:off x="10853276" y="6154384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预测结果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7394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/>
              <a:t>Thinking &amp; 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610047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评测指标：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F1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值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值，可以很好的平衡精确率和召回率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精确率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Precision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 Positive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all predicted positives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的比例召回率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Recall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 Positive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all actual positives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的比例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2F61775-64CE-4A29-B6B3-2A3C06D0D14B}"/>
              </a:ext>
            </a:extLst>
          </p:cNvPr>
          <p:cNvSpPr txBox="1">
            <a:spLocks/>
          </p:cNvSpPr>
          <p:nvPr/>
        </p:nvSpPr>
        <p:spPr>
          <a:xfrm>
            <a:off x="7156822" y="5882527"/>
            <a:ext cx="3983319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sample_submission.csv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，提交预测结果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495CDC-C4F7-451A-98DB-0EC4D7625B2C}"/>
              </a:ext>
            </a:extLst>
          </p:cNvPr>
          <p:cNvGraphicFramePr>
            <a:graphicFrameLocks noGrp="1"/>
          </p:cNvGraphicFramePr>
          <p:nvPr/>
        </p:nvGraphicFramePr>
        <p:xfrm>
          <a:off x="7237506" y="1391311"/>
          <a:ext cx="3460376" cy="4358049"/>
        </p:xfrm>
        <a:graphic>
          <a:graphicData uri="http://schemas.openxmlformats.org/drawingml/2006/table">
            <a:tbl>
              <a:tblPr/>
              <a:tblGrid>
                <a:gridCol w="1730188">
                  <a:extLst>
                    <a:ext uri="{9D8B030D-6E8A-4147-A177-3AD203B41FA5}">
                      <a16:colId xmlns:a16="http://schemas.microsoft.com/office/drawing/2014/main" val="362903828"/>
                    </a:ext>
                  </a:extLst>
                </a:gridCol>
                <a:gridCol w="1730188">
                  <a:extLst>
                    <a:ext uri="{9D8B030D-6E8A-4147-A177-3AD203B41FA5}">
                      <a16:colId xmlns:a16="http://schemas.microsoft.com/office/drawing/2014/main" val="4029608709"/>
                    </a:ext>
                  </a:extLst>
                </a:gridCol>
              </a:tblGrid>
              <a:tr h="26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RecordID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Subscribe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99886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60704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20872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02781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19446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337889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83684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363848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58108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69285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13985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7256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17200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12892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7611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54161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89427B5-2C19-45BC-A2FE-E1623B4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0" y="2135605"/>
            <a:ext cx="3843366" cy="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70424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1">
            <a:extLst>
              <a:ext uri="{FF2B5EF4-FFF2-40B4-BE49-F238E27FC236}">
                <a16:creationId xmlns:a16="http://schemas.microsoft.com/office/drawing/2014/main" id="{2BDA0C2C-0736-46B2-9DF7-1CCFC62F4968}"/>
              </a:ext>
            </a:extLst>
          </p:cNvPr>
          <p:cNvSpPr txBox="1">
            <a:spLocks/>
          </p:cNvSpPr>
          <p:nvPr/>
        </p:nvSpPr>
        <p:spPr>
          <a:xfrm>
            <a:off x="541413" y="1186631"/>
            <a:ext cx="5554587" cy="581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Action2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：个贷违约预测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数据集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个人贷款记录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train_public.csv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训练集，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万条记录，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39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test_public.csv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测试集，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5000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条记录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其中存在匿名变量，并且对</a:t>
            </a:r>
            <a:r>
              <a:rPr lang="en-US" altLang="zh-CN" sz="1600" dirty="0" err="1">
                <a:ea typeface="宋体" panose="02010600030101010101" pitchFamily="2" charset="-122"/>
              </a:rPr>
              <a:t>employmentTitle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</a:rPr>
              <a:t>purpose</a:t>
            </a:r>
            <a:r>
              <a:rPr lang="zh-CN" altLang="en-US" sz="1600" dirty="0">
                <a:ea typeface="宋体" panose="02010600030101010101" pitchFamily="2" charset="-122"/>
              </a:rPr>
              <a:t>、</a:t>
            </a:r>
            <a:r>
              <a:rPr lang="en-US" altLang="zh-CN" sz="1600" dirty="0" err="1">
                <a:ea typeface="宋体" panose="02010600030101010101" pitchFamily="2" charset="-122"/>
              </a:rPr>
              <a:t>postCode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title</a:t>
            </a:r>
            <a:r>
              <a:rPr lang="zh-CN" altLang="en-US" sz="1600" dirty="0">
                <a:ea typeface="宋体" panose="02010600030101010101" pitchFamily="2" charset="-122"/>
              </a:rPr>
              <a:t>等字段进行脱敏</a:t>
            </a:r>
            <a:r>
              <a:rPr lang="zh-CN" altLang="en-US" sz="1600" dirty="0"/>
              <a:t>，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isDefault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：是否违约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9221571-2A43-438E-BC8E-E550789D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Thinking &amp; Action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370CE3E-8575-4F64-BFAB-6D506E4D6157}"/>
              </a:ext>
            </a:extLst>
          </p:cNvPr>
          <p:cNvGraphicFramePr>
            <a:graphicFrameLocks noGrp="1"/>
          </p:cNvGraphicFramePr>
          <p:nvPr/>
        </p:nvGraphicFramePr>
        <p:xfrm>
          <a:off x="5926331" y="1186631"/>
          <a:ext cx="6100653" cy="52110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1481">
                  <a:extLst>
                    <a:ext uri="{9D8B030D-6E8A-4147-A177-3AD203B41FA5}">
                      <a16:colId xmlns:a16="http://schemas.microsoft.com/office/drawing/2014/main" val="3751324565"/>
                    </a:ext>
                  </a:extLst>
                </a:gridCol>
                <a:gridCol w="4359172">
                  <a:extLst>
                    <a:ext uri="{9D8B030D-6E8A-4147-A177-3AD203B41FA5}">
                      <a16:colId xmlns:a16="http://schemas.microsoft.com/office/drawing/2014/main" val="1064381050"/>
                    </a:ext>
                  </a:extLst>
                </a:gridCol>
              </a:tblGrid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字段描述</a:t>
                      </a:r>
                      <a:endParaRPr lang="zh-CN" altLang="en-US" sz="1200" b="1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86088459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loan_id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贷款记录唯一标识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5933852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user_id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借款人唯一标识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904059827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total_loan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贷款数额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780706040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year_of_loan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贷款年份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338040447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interest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当前贷款利率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793859522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monthly_payment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分期付款金额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87163453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grade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贷款级别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419180099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employment_type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所在公司类型（世界五百强、国有企业、普通企业</a:t>
                      </a:r>
                      <a:r>
                        <a:rPr lang="en-US" altLang="zh-CN" sz="1200" u="none" strike="noStrike" dirty="0">
                          <a:effectLst/>
                        </a:rPr>
                        <a:t>…</a:t>
                      </a:r>
                      <a:r>
                        <a:rPr lang="zh-CN" altLang="en-US" sz="1200" u="none" strike="noStrike" dirty="0">
                          <a:effectLst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22271340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industry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工作领域（传统工业、商业、互联网、金融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41722785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work_year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工作年限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9412544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home_exist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是否有房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889624135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censor_status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审核情况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06409233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issue_month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贷款发放的月份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797052835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use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贷款用途类别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85669289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post_code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贷款人申请时邮政编码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98910355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region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地区编码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65683183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debt_loan_ratio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债务收入比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87996558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del_in_18month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借款人过去</a:t>
                      </a:r>
                      <a:r>
                        <a:rPr lang="en-US" altLang="zh-CN" sz="1200" u="none" strike="noStrike">
                          <a:effectLst/>
                        </a:rPr>
                        <a:t>18</a:t>
                      </a:r>
                      <a:r>
                        <a:rPr lang="zh-CN" altLang="en-US" sz="1200" u="none" strike="noStrike">
                          <a:effectLst/>
                        </a:rPr>
                        <a:t>个月逾期</a:t>
                      </a:r>
                      <a:r>
                        <a:rPr lang="en-US" altLang="zh-CN" sz="1200" u="none" strike="noStrike">
                          <a:effectLst/>
                        </a:rPr>
                        <a:t>30</a:t>
                      </a:r>
                      <a:r>
                        <a:rPr lang="zh-CN" altLang="en-US" sz="1200" u="none" strike="noStrike">
                          <a:effectLst/>
                        </a:rPr>
                        <a:t>天以上的违约事件数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63614796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scoring_low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借款人在贷款评分中所属的下限范围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796842128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scoring_high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借款人在贷款评分中所属的上限范围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429610849"/>
                  </a:ext>
                </a:extLst>
              </a:tr>
              <a:tr h="315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known_outstanding_loan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借款人档案中未结信用额度的数量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19786487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known_dero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贬损公共记录的数量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533676731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pub_dero_bankrup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公开记录清除的数量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2843961129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recircle_bal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信贷周转余额合计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3234858306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recircle_util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循环额度利用率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4189817646"/>
                  </a:ext>
                </a:extLst>
              </a:tr>
              <a:tr h="188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initial_list_status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贷款的初始列表状态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587" marR="2587" marT="2587" marB="0" anchor="ctr"/>
                </a:tc>
                <a:extLst>
                  <a:ext uri="{0D108BD9-81ED-4DB2-BD59-A6C34878D82A}">
                    <a16:rowId xmlns:a16="http://schemas.microsoft.com/office/drawing/2014/main" val="50985561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9EFDB0-E7D1-450A-B079-128DA562DEA2}"/>
              </a:ext>
            </a:extLst>
          </p:cNvPr>
          <p:cNvGraphicFramePr>
            <a:graphicFrameLocks noGrp="1"/>
          </p:cNvGraphicFramePr>
          <p:nvPr/>
        </p:nvGraphicFramePr>
        <p:xfrm>
          <a:off x="388472" y="4356844"/>
          <a:ext cx="5426632" cy="20725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2766">
                  <a:extLst>
                    <a:ext uri="{9D8B030D-6E8A-4147-A177-3AD203B41FA5}">
                      <a16:colId xmlns:a16="http://schemas.microsoft.com/office/drawing/2014/main" val="245251678"/>
                    </a:ext>
                  </a:extLst>
                </a:gridCol>
                <a:gridCol w="3843866">
                  <a:extLst>
                    <a:ext uri="{9D8B030D-6E8A-4147-A177-3AD203B41FA5}">
                      <a16:colId xmlns:a16="http://schemas.microsoft.com/office/drawing/2014/main" val="1352988678"/>
                    </a:ext>
                  </a:extLst>
                </a:gridCol>
              </a:tblGrid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app_type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是否个人申请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48591993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earlies_credit_mon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借款人最早报告的信用额度开立的月份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23220788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title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借款人提供的贷款名称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4803525"/>
                  </a:ext>
                </a:extLst>
              </a:tr>
              <a:tr h="2660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policy_code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公开可用的策略</a:t>
                      </a:r>
                      <a:r>
                        <a:rPr lang="en-US" altLang="zh-CN" sz="1200" u="none" strike="noStrike">
                          <a:effectLst/>
                        </a:rPr>
                        <a:t>_</a:t>
                      </a:r>
                      <a:r>
                        <a:rPr lang="zh-CN" altLang="en-US" sz="1200" u="none" strike="noStrike">
                          <a:effectLst/>
                        </a:rPr>
                        <a:t>代码</a:t>
                      </a:r>
                      <a:r>
                        <a:rPr lang="en-US" altLang="zh-CN" sz="1200" u="none" strike="noStrike">
                          <a:effectLst/>
                        </a:rPr>
                        <a:t>=1</a:t>
                      </a:r>
                      <a:r>
                        <a:rPr lang="zh-CN" altLang="en-US" sz="1200" u="none" strike="noStrike">
                          <a:effectLst/>
                        </a:rPr>
                        <a:t>新产品不公开可用的策略</a:t>
                      </a:r>
                      <a:r>
                        <a:rPr lang="en-US" altLang="zh-CN" sz="1200" u="none" strike="noStrike">
                          <a:effectLst/>
                        </a:rPr>
                        <a:t>_</a:t>
                      </a:r>
                      <a:r>
                        <a:rPr lang="zh-CN" altLang="en-US" sz="1200" u="none" strike="noStrike">
                          <a:effectLst/>
                        </a:rPr>
                        <a:t>代码</a:t>
                      </a:r>
                      <a:r>
                        <a:rPr lang="en-US" altLang="zh-CN" sz="1200" u="none" strike="noStrike">
                          <a:effectLst/>
                        </a:rPr>
                        <a:t>=2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66635826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r>
                        <a:rPr lang="zh-CN" altLang="en-US" sz="1200" u="none" strike="noStrike">
                          <a:effectLst/>
                        </a:rPr>
                        <a:t>系列匿名特征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匿名特征</a:t>
                      </a:r>
                      <a:r>
                        <a:rPr lang="en-US" altLang="zh-CN" sz="1200" u="none" strike="noStrike">
                          <a:effectLst/>
                        </a:rPr>
                        <a:t>f0-f4</a:t>
                      </a:r>
                      <a:r>
                        <a:rPr lang="zh-CN" altLang="en-US" sz="1200" u="none" strike="noStrike">
                          <a:effectLst/>
                        </a:rPr>
                        <a:t>，为一些贷款人行为计数特征的处理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04367091"/>
                  </a:ext>
                </a:extLst>
              </a:tr>
              <a:tr h="2208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借款人提前还款次数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4404402"/>
                  </a:ext>
                </a:extLst>
              </a:tr>
              <a:tr h="2660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early_return_amount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贷款人提前还款累积金额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84386279"/>
                  </a:ext>
                </a:extLst>
              </a:tr>
              <a:tr h="436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early_return_amount_3mon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近</a:t>
                      </a:r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个月内提前还款金额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3054216"/>
                  </a:ext>
                </a:extLst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47374351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占位符 1">
            <a:extLst>
              <a:ext uri="{FF2B5EF4-FFF2-40B4-BE49-F238E27FC236}">
                <a16:creationId xmlns:a16="http://schemas.microsoft.com/office/drawing/2014/main" id="{2BDA0C2C-0736-46B2-9DF7-1CCFC62F4968}"/>
              </a:ext>
            </a:extLst>
          </p:cNvPr>
          <p:cNvSpPr txBox="1">
            <a:spLocks/>
          </p:cNvSpPr>
          <p:nvPr/>
        </p:nvSpPr>
        <p:spPr>
          <a:xfrm>
            <a:off x="478592" y="1319619"/>
            <a:ext cx="5554587" cy="4565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网络信用贷 网络贷款记录</a:t>
            </a:r>
            <a:endParaRPr lang="en-US" altLang="zh-CN" sz="1600" b="1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train_internet.csv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75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万条网络贷款记录，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43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个指标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isDefault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：是否违约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EB22EAF-B7BE-4205-BD61-745B01CD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Thinking &amp; Action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AFAC7B-3E09-4D2E-811D-B8B79620DE00}"/>
              </a:ext>
            </a:extLst>
          </p:cNvPr>
          <p:cNvGraphicFramePr>
            <a:graphicFrameLocks noGrp="1"/>
          </p:cNvGraphicFramePr>
          <p:nvPr/>
        </p:nvGraphicFramePr>
        <p:xfrm>
          <a:off x="5766264" y="1155622"/>
          <a:ext cx="5917733" cy="55223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1430">
                  <a:extLst>
                    <a:ext uri="{9D8B030D-6E8A-4147-A177-3AD203B41FA5}">
                      <a16:colId xmlns:a16="http://schemas.microsoft.com/office/drawing/2014/main" val="1247111460"/>
                    </a:ext>
                  </a:extLst>
                </a:gridCol>
                <a:gridCol w="3986303">
                  <a:extLst>
                    <a:ext uri="{9D8B030D-6E8A-4147-A177-3AD203B41FA5}">
                      <a16:colId xmlns:a16="http://schemas.microsoft.com/office/drawing/2014/main" val="3261904152"/>
                    </a:ext>
                  </a:extLst>
                </a:gridCol>
              </a:tblGrid>
              <a:tr h="20222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字段描述</a:t>
                      </a:r>
                      <a:endParaRPr lang="zh-CN" altLang="en-US" sz="1200" b="1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413290901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loan_id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网络贷款记录唯一标识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9749449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user_id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用户唯一标识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69894167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total_loan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920595537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year_of_loan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网络贷款期限（</a:t>
                      </a:r>
                      <a:r>
                        <a:rPr lang="en-US" altLang="zh-CN" sz="1200" u="none" strike="noStrike">
                          <a:effectLst/>
                        </a:rPr>
                        <a:t>year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8502563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interest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网络贷款利率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75301889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monthly_payment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分期付款金额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49977439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class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网络贷款等级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3382073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sub_class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网络贷款等级之子级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06034130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work_type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工作类型（公务员、企业白领、创业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4040662605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employment_type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所在公司类型（世界五百强、国有企业、普通企业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103304979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industry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工作领域（传统工业、商业、互联网、金融</a:t>
                      </a:r>
                      <a:r>
                        <a:rPr lang="en-US" altLang="zh-CN" sz="1200" u="none" strike="noStrike">
                          <a:effectLst/>
                        </a:rPr>
                        <a:t>…</a:t>
                      </a:r>
                      <a:r>
                        <a:rPr lang="zh-CN" altLang="en-US" sz="1200" u="none" strike="noStrike">
                          <a:effectLst/>
                        </a:rPr>
                        <a:t>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79698945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work_year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就业年限（年）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528094225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house_ownership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是否有房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49703640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house_loan_status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房屋贷款状况（无房贷、正在还房贷、已经还完房贷）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95443183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censor_status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验证状态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91878660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marriage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婚姻状态（未婚、已婚、离异、丧偶）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855706334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offsprings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子女状态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zh-CN" altLang="en-US" sz="1200" u="none" strike="noStrike">
                          <a:effectLst/>
                        </a:rPr>
                        <a:t>无子女、学前、小学、中学、大学、工作</a:t>
                      </a:r>
                      <a:r>
                        <a:rPr lang="en-US" altLang="zh-CN" sz="1200" u="none" strike="noStrike">
                          <a:effectLst/>
                        </a:rPr>
                        <a:t>)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181746959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issue_date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网络贷款发放的月份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85695136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use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贷款用途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165833843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post_code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借款人邮政编码的前</a:t>
                      </a:r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r>
                        <a:rPr lang="zh-CN" altLang="en-US" sz="1200" u="none" strike="noStrike">
                          <a:effectLst/>
                        </a:rPr>
                        <a:t>位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2374623212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region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地区编码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94470326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debt_loan_ratio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债务收入比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028005881"/>
                  </a:ext>
                </a:extLst>
              </a:tr>
              <a:tr h="2146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del_in_18month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借款人过去</a:t>
                      </a:r>
                      <a:r>
                        <a:rPr lang="en-US" altLang="zh-CN" sz="1200" u="none" strike="noStrike" dirty="0">
                          <a:effectLst/>
                        </a:rPr>
                        <a:t>18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个月信用档案中逾期</a:t>
                      </a:r>
                      <a:r>
                        <a:rPr lang="en-US" altLang="zh-CN" sz="1200" u="none" strike="noStrike" dirty="0">
                          <a:effectLst/>
                        </a:rPr>
                        <a:t>60</a:t>
                      </a:r>
                      <a:r>
                        <a:rPr lang="zh-CN" altLang="en-US" sz="1200" u="none" strike="noStrike" dirty="0">
                          <a:effectLst/>
                        </a:rPr>
                        <a:t>天内的违约事件数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789251718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scoring_low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借款人在信用评分系统所属的下限范围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873761201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scoring_high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借款人在信用评分系统所属的上限范围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607519107"/>
                  </a:ext>
                </a:extLst>
              </a:tr>
              <a:tr h="202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pub_dero_bankrupt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公开记录清除的数量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70520532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0495486-C13C-4A0A-BD48-1A105ECEAA8A}"/>
              </a:ext>
            </a:extLst>
          </p:cNvPr>
          <p:cNvGraphicFramePr>
            <a:graphicFrameLocks noGrp="1"/>
          </p:cNvGraphicFramePr>
          <p:nvPr/>
        </p:nvGraphicFramePr>
        <p:xfrm>
          <a:off x="562908" y="3533309"/>
          <a:ext cx="4493186" cy="31446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4887">
                  <a:extLst>
                    <a:ext uri="{9D8B030D-6E8A-4147-A177-3AD203B41FA5}">
                      <a16:colId xmlns:a16="http://schemas.microsoft.com/office/drawing/2014/main" val="892795896"/>
                    </a:ext>
                  </a:extLst>
                </a:gridCol>
                <a:gridCol w="3118299">
                  <a:extLst>
                    <a:ext uri="{9D8B030D-6E8A-4147-A177-3AD203B41FA5}">
                      <a16:colId xmlns:a16="http://schemas.microsoft.com/office/drawing/2014/main" val="832540296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提前还款次数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77536779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early_return_amount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提前还款累积金额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310973030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early_return_amount_3mon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近</a:t>
                      </a:r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r>
                        <a:rPr lang="zh-CN" altLang="en-US" sz="1200" u="none" strike="noStrike" dirty="0">
                          <a:effectLst/>
                        </a:rPr>
                        <a:t>个月内提前还款金额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2025" marR="2025" marT="2025" marB="0" anchor="ctr"/>
                </a:tc>
                <a:extLst>
                  <a:ext uri="{0D108BD9-81ED-4DB2-BD59-A6C34878D82A}">
                    <a16:rowId xmlns:a16="http://schemas.microsoft.com/office/drawing/2014/main" val="129689345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recircle_bal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信贷周转余额合计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39985653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recircle_util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循环额度利用率，或借款人使用的相对于所有可用循环信贷的信贷金额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9061640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initial_list_status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网络贷款的初始列表状态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04525919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earlies_credit_line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网络贷款信用额度开立的月份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452890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title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借款人提供的网络贷款名称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3361891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policy_code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公开策略</a:t>
                      </a:r>
                      <a:r>
                        <a:rPr lang="en-US" altLang="zh-CN" sz="1200" u="none" strike="noStrike">
                          <a:effectLst/>
                        </a:rPr>
                        <a:t>=1</a:t>
                      </a:r>
                      <a:r>
                        <a:rPr lang="zh-CN" altLang="en-US" sz="1200" u="none" strike="noStrike">
                          <a:effectLst/>
                        </a:rPr>
                        <a:t>不公开策略</a:t>
                      </a:r>
                      <a:r>
                        <a:rPr lang="en-US" altLang="zh-CN" sz="1200" u="none" strike="noStrike">
                          <a:effectLst/>
                        </a:rPr>
                        <a:t>=2</a:t>
                      </a:r>
                      <a:endParaRPr lang="en-US" altLang="zh-CN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1545845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</a:t>
                      </a:r>
                      <a:r>
                        <a:rPr lang="zh-CN" altLang="en-US" sz="1200" u="none" strike="noStrike">
                          <a:effectLst/>
                        </a:rPr>
                        <a:t>系列匿名特征</a:t>
                      </a:r>
                      <a:endParaRPr lang="zh-CN" altLang="en-US" sz="1200" b="0" i="0" u="none" strike="noStrike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匿名特征</a:t>
                      </a:r>
                      <a:r>
                        <a:rPr lang="en-US" altLang="zh-CN" sz="1200" u="none" strike="noStrike" dirty="0">
                          <a:effectLst/>
                        </a:rPr>
                        <a:t>f0-f5</a:t>
                      </a:r>
                      <a:r>
                        <a:rPr lang="zh-CN" altLang="en-US" sz="1200" u="none" strike="noStrike" dirty="0">
                          <a:effectLst/>
                        </a:rPr>
                        <a:t>，为一些网络贷款人行为计数特征的处理</a:t>
                      </a:r>
                      <a:endParaRPr lang="zh-CN" altLang="en-US" sz="1200" b="0" i="0" u="none" strike="noStrike" dirty="0">
                        <a:solidFill>
                          <a:srgbClr val="666666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95831904"/>
                  </a:ext>
                </a:extLst>
              </a:tr>
            </a:tbl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2367053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62AED13A-748C-422F-B53C-060E6FCF1FBC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think-cell 幻灯片" r:id="rId5" imgW="463" imgH="464" progId="TCLayout.ActiveDocument.1">
                  <p:embed/>
                </p:oleObj>
              </mc:Choice>
              <mc:Fallback>
                <p:oleObj name="think-cell 幻灯片" r:id="rId5" imgW="463" imgH="464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62AED13A-748C-422F-B53C-060E6FCF1F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占位符 1">
            <a:extLst>
              <a:ext uri="{FF2B5EF4-FFF2-40B4-BE49-F238E27FC236}">
                <a16:creationId xmlns:a16="http://schemas.microsoft.com/office/drawing/2014/main" id="{13FA2AD1-8993-42EA-A7CE-A638805527D2}"/>
              </a:ext>
            </a:extLst>
          </p:cNvPr>
          <p:cNvSpPr txBox="1">
            <a:spLocks/>
          </p:cNvSpPr>
          <p:nvPr/>
        </p:nvSpPr>
        <p:spPr>
          <a:xfrm>
            <a:off x="755555" y="1119442"/>
            <a:ext cx="4515436" cy="4950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数据集之间存在大量相同的字段和极少的共同用户，用户基本信息与违约行为之间的关联，在不同业务场景中往往都是相似的。因此，我们可以利用</a:t>
            </a:r>
            <a:r>
              <a:rPr lang="zh-CN" altLang="en-US" sz="1600" b="1" dirty="0">
                <a:ea typeface="宋体" panose="02010600030101010101" pitchFamily="2" charset="-122"/>
                <a:sym typeface="+mn-ea"/>
              </a:rPr>
              <a:t>迁移学习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捕捉来自其他业务的，用户基本信息与违约行为之间的关联，帮助实现对用户贷款违约的预测。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选手需要提交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submission.csv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到比赛平台，根据评估得分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(AUC)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得到排名。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73C7ED-C5F3-406B-9325-1E145789453C}"/>
              </a:ext>
            </a:extLst>
          </p:cNvPr>
          <p:cNvSpPr txBox="1"/>
          <p:nvPr/>
        </p:nvSpPr>
        <p:spPr>
          <a:xfrm>
            <a:off x="8794992" y="4921008"/>
            <a:ext cx="698016" cy="5444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045525A-0A16-4DFB-A89F-C875775A70D1}"/>
              </a:ext>
            </a:extLst>
          </p:cNvPr>
          <p:cNvGraphicFramePr>
            <a:graphicFrameLocks noGrp="1"/>
          </p:cNvGraphicFramePr>
          <p:nvPr/>
        </p:nvGraphicFramePr>
        <p:xfrm>
          <a:off x="6964626" y="4203770"/>
          <a:ext cx="3681841" cy="1261690"/>
        </p:xfrm>
        <a:graphic>
          <a:graphicData uri="http://schemas.openxmlformats.org/drawingml/2006/table">
            <a:tbl>
              <a:tblPr/>
              <a:tblGrid>
                <a:gridCol w="2500463">
                  <a:extLst>
                    <a:ext uri="{9D8B030D-6E8A-4147-A177-3AD203B41FA5}">
                      <a16:colId xmlns:a16="http://schemas.microsoft.com/office/drawing/2014/main" val="1201619583"/>
                    </a:ext>
                  </a:extLst>
                </a:gridCol>
                <a:gridCol w="1181378">
                  <a:extLst>
                    <a:ext uri="{9D8B030D-6E8A-4147-A177-3AD203B41FA5}">
                      <a16:colId xmlns:a16="http://schemas.microsoft.com/office/drawing/2014/main" val="2895276173"/>
                    </a:ext>
                  </a:extLst>
                </a:gridCol>
              </a:tblGrid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i="0" dirty="0" err="1">
                          <a:effectLst/>
                        </a:rPr>
                        <a:t>u</a:t>
                      </a:r>
                      <a:r>
                        <a:rPr lang="en-US" sz="1400" b="1" i="0" dirty="0" err="1">
                          <a:effectLst/>
                        </a:rPr>
                        <a:t>serId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effectLst/>
                        </a:rPr>
                        <a:t>isDefault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336057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0001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1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79480"/>
                  </a:ext>
                </a:extLst>
              </a:tr>
              <a:tr h="28744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0002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1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86449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0003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</a:rPr>
                        <a:t>0</a:t>
                      </a:r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653227"/>
                  </a:ext>
                </a:extLst>
              </a:tr>
              <a:tr h="16124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</a:rPr>
                        <a:t>…</a:t>
                      </a: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effectLst/>
                      </a:endParaRPr>
                    </a:p>
                  </a:txBody>
                  <a:tcPr marL="20135" marR="20135" marT="15101" marB="15101"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7781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CD9B5F8-60B2-49A8-B87C-F87CB06E68F2}"/>
              </a:ext>
            </a:extLst>
          </p:cNvPr>
          <p:cNvSpPr txBox="1"/>
          <p:nvPr/>
        </p:nvSpPr>
        <p:spPr>
          <a:xfrm>
            <a:off x="8979966" y="2092197"/>
            <a:ext cx="19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其他信用贷产品</a:t>
            </a:r>
            <a:endParaRPr lang="en-US" altLang="zh-CN" dirty="0"/>
          </a:p>
          <a:p>
            <a:pPr algn="ctr"/>
            <a:r>
              <a:rPr lang="zh-CN" altLang="en-US" dirty="0"/>
              <a:t>数据（网络贷款）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5A7A3F-554A-412D-8619-E9FE318E4B1F}"/>
              </a:ext>
            </a:extLst>
          </p:cNvPr>
          <p:cNvSpPr txBox="1"/>
          <p:nvPr/>
        </p:nvSpPr>
        <p:spPr>
          <a:xfrm>
            <a:off x="6011751" y="2092198"/>
            <a:ext cx="191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银行贷款产品</a:t>
            </a:r>
            <a:endParaRPr lang="en-US" altLang="zh-CN" dirty="0"/>
          </a:p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6" name="箭头: 手杖形 5">
            <a:extLst>
              <a:ext uri="{FF2B5EF4-FFF2-40B4-BE49-F238E27FC236}">
                <a16:creationId xmlns:a16="http://schemas.microsoft.com/office/drawing/2014/main" id="{89D3586F-D5DD-4457-A1D8-16D3DFE17856}"/>
              </a:ext>
            </a:extLst>
          </p:cNvPr>
          <p:cNvSpPr/>
          <p:nvPr/>
        </p:nvSpPr>
        <p:spPr>
          <a:xfrm rot="10800000">
            <a:off x="6868470" y="2732523"/>
            <a:ext cx="3071267" cy="646331"/>
          </a:xfrm>
          <a:prstGeom prst="uturnArrow">
            <a:avLst>
              <a:gd name="adj1" fmla="val 25000"/>
              <a:gd name="adj2" fmla="val 23125"/>
              <a:gd name="adj3" fmla="val 25000"/>
              <a:gd name="adj4" fmla="val 43750"/>
              <a:gd name="adj5" fmla="val 75000"/>
            </a:avLst>
          </a:prstGeom>
          <a:solidFill>
            <a:srgbClr val="FFBC00"/>
          </a:solidFill>
          <a:ln>
            <a:solidFill>
              <a:srgbClr val="FF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006C16-B893-4E34-9896-88D96F46A355}"/>
              </a:ext>
            </a:extLst>
          </p:cNvPr>
          <p:cNvSpPr txBox="1"/>
          <p:nvPr/>
        </p:nvSpPr>
        <p:spPr>
          <a:xfrm>
            <a:off x="8138858" y="2871023"/>
            <a:ext cx="131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ED7D30"/>
                </a:solidFill>
              </a:rPr>
              <a:t>迁移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DB2CB0-8CC0-4401-8076-F92BD5EEECDB}"/>
              </a:ext>
            </a:extLst>
          </p:cNvPr>
          <p:cNvSpPr txBox="1"/>
          <p:nvPr/>
        </p:nvSpPr>
        <p:spPr>
          <a:xfrm>
            <a:off x="7887572" y="3378853"/>
            <a:ext cx="1312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ED7D30"/>
                </a:solidFill>
              </a:rPr>
              <a:t>特征、关联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6DDA370C-E0C9-4ABC-848F-73AB3C32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Thinking &amp; Action</a:t>
            </a:r>
            <a:endParaRPr lang="zh-CN" alt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2661593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工作中的应用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C7E3C0-FD7D-4C89-9464-688F617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7" y="1262211"/>
            <a:ext cx="5100232" cy="5347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BF4BA-F42B-49E0-B220-4B863A8D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58" y="1262211"/>
            <a:ext cx="5747235" cy="54656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4927220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Case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：银行客户定期存款预测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https://www.kaggle.com/c/bankdirectmarketing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葡萄牙银行，开展营销活动吸引更多人认购定期存款，通过营销活动沉淀的数据，想要预测未来这些人是否会进行认购，方便进行精准营销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训练集：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train.csv 4459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测试集：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test.csv 49342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条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2F61775-64CE-4A29-B6B3-2A3C06D0D14B}"/>
              </a:ext>
            </a:extLst>
          </p:cNvPr>
          <p:cNvSpPr txBox="1">
            <a:spLocks/>
          </p:cNvSpPr>
          <p:nvPr/>
        </p:nvSpPr>
        <p:spPr>
          <a:xfrm>
            <a:off x="10892117" y="1425127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客户基本信息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1CCF575-6A3C-4A32-BEDE-62C363924DF8}"/>
              </a:ext>
            </a:extLst>
          </p:cNvPr>
          <p:cNvGraphicFramePr>
            <a:graphicFrameLocks noGrp="1"/>
          </p:cNvGraphicFramePr>
          <p:nvPr/>
        </p:nvGraphicFramePr>
        <p:xfrm>
          <a:off x="5478560" y="1276889"/>
          <a:ext cx="5398622" cy="52979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38998">
                  <a:extLst>
                    <a:ext uri="{9D8B030D-6E8A-4147-A177-3AD203B41FA5}">
                      <a16:colId xmlns:a16="http://schemas.microsoft.com/office/drawing/2014/main" val="67318140"/>
                    </a:ext>
                  </a:extLst>
                </a:gridCol>
                <a:gridCol w="4159624">
                  <a:extLst>
                    <a:ext uri="{9D8B030D-6E8A-4147-A177-3AD203B41FA5}">
                      <a16:colId xmlns:a16="http://schemas.microsoft.com/office/drawing/2014/main" val="3496600605"/>
                    </a:ext>
                  </a:extLst>
                </a:gridCol>
              </a:tblGrid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字段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说明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468683520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年龄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01910122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job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职业：</a:t>
                      </a:r>
                      <a:r>
                        <a:rPr lang="en-US" sz="1400" u="none" strike="noStrike" dirty="0">
                          <a:effectLst/>
                        </a:rPr>
                        <a:t>admin, unknown, unemployed, management…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16760367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marital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婚姻：</a:t>
                      </a:r>
                      <a:r>
                        <a:rPr lang="en-US" sz="1400" u="none" strike="noStrike">
                          <a:effectLst/>
                        </a:rPr>
                        <a:t>married, divorced, single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16031445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default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信用卡是否有违约</a:t>
                      </a:r>
                      <a:r>
                        <a:rPr lang="en-US" altLang="zh-CN" sz="1400" u="none" strike="noStrike">
                          <a:effectLst/>
                        </a:rPr>
                        <a:t>: </a:t>
                      </a:r>
                      <a:r>
                        <a:rPr lang="en-US" sz="1400" u="none" strike="noStrike">
                          <a:effectLst/>
                        </a:rPr>
                        <a:t>yes or 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989109536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housing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是否有房贷</a:t>
                      </a:r>
                      <a:r>
                        <a:rPr lang="en-US" altLang="zh-CN" sz="1400" u="none" strike="noStrike">
                          <a:effectLst/>
                        </a:rPr>
                        <a:t>: </a:t>
                      </a:r>
                      <a:r>
                        <a:rPr lang="en-US" sz="1400" u="none" strike="noStrike">
                          <a:effectLst/>
                        </a:rPr>
                        <a:t>yes or 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414579661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contact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联系方式：</a:t>
                      </a:r>
                      <a:r>
                        <a:rPr lang="en-US" sz="1400" u="none" strike="noStrike">
                          <a:effectLst/>
                        </a:rPr>
                        <a:t>unknown, telephone, cellular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318391914"/>
                  </a:ext>
                </a:extLst>
              </a:tr>
              <a:tr h="295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month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上一次联系的月份：</a:t>
                      </a:r>
                      <a:r>
                        <a:rPr lang="en-US" sz="1400" u="none" strike="noStrike" dirty="0" err="1">
                          <a:effectLst/>
                        </a:rPr>
                        <a:t>jan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feb</a:t>
                      </a:r>
                      <a:r>
                        <a:rPr lang="en-US" sz="1400" u="none" strike="noStrike" dirty="0">
                          <a:effectLst/>
                        </a:rPr>
                        <a:t>, mar, 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426055908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day_of_week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上一次联系的星期几：</a:t>
                      </a:r>
                      <a:r>
                        <a:rPr lang="en-US" sz="1400" u="none" strike="noStrike" dirty="0" err="1">
                          <a:effectLst/>
                        </a:rPr>
                        <a:t>mon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tue</a:t>
                      </a:r>
                      <a:r>
                        <a:rPr lang="en-US" sz="1400" u="none" strike="noStrike" dirty="0">
                          <a:effectLst/>
                        </a:rPr>
                        <a:t>, wed, </a:t>
                      </a:r>
                      <a:r>
                        <a:rPr lang="en-US" sz="1400" u="none" strike="noStrike" dirty="0" err="1">
                          <a:effectLst/>
                        </a:rPr>
                        <a:t>thu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err="1">
                          <a:effectLst/>
                        </a:rPr>
                        <a:t>fri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68894790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duration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上一次联系的时长（秒）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798797493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campaign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活动期间联系客户的次数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801117048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上一次与客户联系后的间隔天数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767760885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previous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在本次营销活动前，与客户联系的次数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908102953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poutcome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之前营销活动的结果：</a:t>
                      </a:r>
                      <a:r>
                        <a:rPr lang="en-US" sz="1400" u="none" strike="noStrike">
                          <a:effectLst/>
                        </a:rPr>
                        <a:t>unknown, other, failure, success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424415091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emp.var.rate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就业变动率（季度指标）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4176666441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cons.price.idx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消费者信心指数（月度指标）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298320684"/>
                  </a:ext>
                </a:extLst>
              </a:tr>
              <a:tr h="29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euribor3m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>
                          <a:effectLst/>
                        </a:rPr>
                        <a:t>欧洲银行同业拆借率 </a:t>
                      </a:r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r>
                        <a:rPr lang="zh-CN" altLang="en-US" sz="1400" u="none" strike="noStrike">
                          <a:effectLst/>
                        </a:rPr>
                        <a:t>个月利率（每日指标）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2588945074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nr.employed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雇员人数（季度指标）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3692545208"/>
                  </a:ext>
                </a:extLst>
              </a:tr>
              <a:tr h="267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subscribe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客户是否进行存款：</a:t>
                      </a:r>
                      <a:r>
                        <a:rPr lang="en-US" altLang="zh-CN" sz="1400" u="none" strike="noStrike" dirty="0">
                          <a:effectLst/>
                        </a:rPr>
                        <a:t>1 </a:t>
                      </a:r>
                      <a:r>
                        <a:rPr lang="zh-CN" altLang="en-US" sz="1400" u="none" strike="noStrike" dirty="0">
                          <a:effectLst/>
                        </a:rPr>
                        <a:t>或 </a:t>
                      </a:r>
                      <a:r>
                        <a:rPr lang="en-US" altLang="zh-CN" sz="1400" u="none" strike="noStrike" dirty="0">
                          <a:effectLst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727" marR="1727" marT="1727" marB="0" anchor="b"/>
                </a:tc>
                <a:extLst>
                  <a:ext uri="{0D108BD9-81ED-4DB2-BD59-A6C34878D82A}">
                    <a16:rowId xmlns:a16="http://schemas.microsoft.com/office/drawing/2014/main" val="189860687"/>
                  </a:ext>
                </a:extLst>
              </a:tr>
            </a:tbl>
          </a:graphicData>
        </a:graphic>
      </p:graphicFrame>
      <p:sp>
        <p:nvSpPr>
          <p:cNvPr id="7" name="文本占位符 3">
            <a:extLst>
              <a:ext uri="{FF2B5EF4-FFF2-40B4-BE49-F238E27FC236}">
                <a16:creationId xmlns:a16="http://schemas.microsoft.com/office/drawing/2014/main" id="{A8B331E6-1821-4FEF-BF2D-D2F2E04F068B}"/>
              </a:ext>
            </a:extLst>
          </p:cNvPr>
          <p:cNvSpPr txBox="1">
            <a:spLocks/>
          </p:cNvSpPr>
          <p:nvPr/>
        </p:nvSpPr>
        <p:spPr>
          <a:xfrm>
            <a:off x="10853276" y="2772821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本次活动的联系情况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4D7EB000-AD76-4CFA-821E-A600C27B89C6}"/>
              </a:ext>
            </a:extLst>
          </p:cNvPr>
          <p:cNvSpPr txBox="1">
            <a:spLocks/>
          </p:cNvSpPr>
          <p:nvPr/>
        </p:nvSpPr>
        <p:spPr>
          <a:xfrm>
            <a:off x="10853276" y="4807809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市场经济特征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4897E164-74BC-48A0-9315-9C8F70F5AFCA}"/>
              </a:ext>
            </a:extLst>
          </p:cNvPr>
          <p:cNvSpPr txBox="1">
            <a:spLocks/>
          </p:cNvSpPr>
          <p:nvPr/>
        </p:nvSpPr>
        <p:spPr>
          <a:xfrm>
            <a:off x="10853276" y="6154384"/>
            <a:ext cx="1377578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预测结果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8822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6100472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评测指标：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 F1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值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采用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F1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值，可以很好的平衡精确率和召回率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精确率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Precision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 Positive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all predicted positives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的比例召回率 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Recall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True Positive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all actual positives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的比例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02F61775-64CE-4A29-B6B3-2A3C06D0D14B}"/>
              </a:ext>
            </a:extLst>
          </p:cNvPr>
          <p:cNvSpPr txBox="1">
            <a:spLocks/>
          </p:cNvSpPr>
          <p:nvPr/>
        </p:nvSpPr>
        <p:spPr>
          <a:xfrm>
            <a:off x="7156822" y="5882527"/>
            <a:ext cx="3983319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sample_submission.csv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，提交预测结果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495CDC-C4F7-451A-98DB-0EC4D7625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71534"/>
              </p:ext>
            </p:extLst>
          </p:nvPr>
        </p:nvGraphicFramePr>
        <p:xfrm>
          <a:off x="7237506" y="1391311"/>
          <a:ext cx="3460376" cy="4358049"/>
        </p:xfrm>
        <a:graphic>
          <a:graphicData uri="http://schemas.openxmlformats.org/drawingml/2006/table">
            <a:tbl>
              <a:tblPr/>
              <a:tblGrid>
                <a:gridCol w="1730188">
                  <a:extLst>
                    <a:ext uri="{9D8B030D-6E8A-4147-A177-3AD203B41FA5}">
                      <a16:colId xmlns:a16="http://schemas.microsoft.com/office/drawing/2014/main" val="362903828"/>
                    </a:ext>
                  </a:extLst>
                </a:gridCol>
                <a:gridCol w="1730188">
                  <a:extLst>
                    <a:ext uri="{9D8B030D-6E8A-4147-A177-3AD203B41FA5}">
                      <a16:colId xmlns:a16="http://schemas.microsoft.com/office/drawing/2014/main" val="4029608709"/>
                    </a:ext>
                  </a:extLst>
                </a:gridCol>
              </a:tblGrid>
              <a:tr h="26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RecordID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Subscribe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99886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60704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20872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02781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19446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337889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83684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363848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58108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69285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13985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7256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17200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12892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7611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54161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89427B5-2C19-45BC-A2FE-E1623B4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10" y="2135605"/>
            <a:ext cx="3843366" cy="56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6672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39" y="1455420"/>
            <a:ext cx="6303889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，数据加载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，数据探索（缺失值，唯一值个数）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，建模训练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，针对测试集进行预测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To DO Version1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LightGBM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Step5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，特征工程 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：对于分类特征，怎么构造新特征对分类进行解释？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可以将分类特征与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Target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进行交叉特征，比如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mean, std, count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=&gt; TO DO Version2</a:t>
            </a:r>
            <a:r>
              <a:rPr lang="zh-CN" altLang="en-US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LightGBM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+ </a:t>
            </a:r>
            <a:r>
              <a:rPr lang="en-US" altLang="zh-CN" sz="1800" dirty="0" err="1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TargetEncoding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683543F-89D4-49F5-ADCA-A6AD8E680E99}"/>
              </a:ext>
            </a:extLst>
          </p:cNvPr>
          <p:cNvSpPr txBox="1">
            <a:spLocks/>
          </p:cNvSpPr>
          <p:nvPr/>
        </p:nvSpPr>
        <p:spPr>
          <a:xfrm>
            <a:off x="7156822" y="5882527"/>
            <a:ext cx="3983319" cy="48394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sample_submission.csv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，提交预测结果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DEB6180-4D3B-43F7-8754-AC81A56C3DFA}"/>
              </a:ext>
            </a:extLst>
          </p:cNvPr>
          <p:cNvGraphicFramePr>
            <a:graphicFrameLocks noGrp="1"/>
          </p:cNvGraphicFramePr>
          <p:nvPr/>
        </p:nvGraphicFramePr>
        <p:xfrm>
          <a:off x="7237506" y="1391311"/>
          <a:ext cx="3460376" cy="4358049"/>
        </p:xfrm>
        <a:graphic>
          <a:graphicData uri="http://schemas.openxmlformats.org/drawingml/2006/table">
            <a:tbl>
              <a:tblPr/>
              <a:tblGrid>
                <a:gridCol w="1730188">
                  <a:extLst>
                    <a:ext uri="{9D8B030D-6E8A-4147-A177-3AD203B41FA5}">
                      <a16:colId xmlns:a16="http://schemas.microsoft.com/office/drawing/2014/main" val="362903828"/>
                    </a:ext>
                  </a:extLst>
                </a:gridCol>
                <a:gridCol w="1730188">
                  <a:extLst>
                    <a:ext uri="{9D8B030D-6E8A-4147-A177-3AD203B41FA5}">
                      <a16:colId xmlns:a16="http://schemas.microsoft.com/office/drawing/2014/main" val="4029608709"/>
                    </a:ext>
                  </a:extLst>
                </a:gridCol>
              </a:tblGrid>
              <a:tr h="26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RecordID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Subscribe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99886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14664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560704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25250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20872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4070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02781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19446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337889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5111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83684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10922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363848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10234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8581087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16795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692854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16999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13985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13295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7256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4964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8172001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11414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等线" panose="02010600030101010101" pitchFamily="2" charset="-122"/>
                          <a:ea typeface="等线" panose="02010600030101010101" pitchFamily="2" charset="-122"/>
                          <a:cs typeface="Calibri"/>
                          <a:sym typeface="Calibri" panose="020F0502020204030204"/>
                        </a:rPr>
                        <a:t>No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7128925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……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761110"/>
                  </a:ext>
                </a:extLst>
              </a:tr>
              <a:tr h="292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16692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54161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81456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10161" y="1477357"/>
            <a:ext cx="63906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800" kern="100" dirty="0">
                <a:solidFill>
                  <a:srgbClr val="FF0000"/>
                </a:solidFill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 DO Version3</a:t>
            </a:r>
            <a:r>
              <a:rPr lang="zh-CN" altLang="en-US" sz="1800" kern="100" dirty="0">
                <a:solidFill>
                  <a:srgbClr val="FF0000"/>
                </a:solidFill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：使用</a:t>
            </a:r>
            <a:r>
              <a:rPr lang="en-US" altLang="zh-CN" sz="1800" kern="100" dirty="0" err="1">
                <a:solidFill>
                  <a:srgbClr val="FF0000"/>
                </a:solidFill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endParaRPr lang="en-US" altLang="zh-CN" sz="1800" kern="100" dirty="0">
              <a:solidFill>
                <a:srgbClr val="FF0000"/>
              </a:solidFill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buFont typeface="Arial" panose="020B0604020202020204"/>
              <a:buNone/>
            </a:pPr>
            <a:r>
              <a:rPr lang="en-US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DeepFM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 FM + DNN</a:t>
            </a:r>
            <a:r>
              <a:rPr lang="zh-CN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zh-CN" sz="18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提取低阶</a:t>
            </a:r>
            <a:r>
              <a:rPr lang="en-US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(low order)</a:t>
            </a: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</a:t>
            </a:r>
            <a:r>
              <a:rPr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因子分解机</a:t>
            </a:r>
            <a:r>
              <a:rPr lang="en-US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FM</a:t>
            </a:r>
            <a:endParaRPr lang="en-US" sz="1800" kern="100" dirty="0"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buFont typeface="Arial" panose="020B0604020202020204"/>
              <a:buNone/>
            </a:pPr>
            <a:r>
              <a:rPr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既可以做1阶特征建模，也可以做2阶特征建模</a:t>
            </a:r>
            <a:endParaRPr altLang="zh-CN" sz="18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提取</a:t>
            </a: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高阶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(high order)</a:t>
            </a: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</a:t>
            </a:r>
            <a:r>
              <a:rPr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kern="100" dirty="0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altLang="zh-CN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神经网络</a:t>
            </a:r>
            <a:r>
              <a:rPr lang="en-US" sz="1800" kern="100" dirty="0" err="1"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DNN</a:t>
            </a:r>
            <a:endParaRPr altLang="zh-CN" sz="18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end-to-end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，共享特征输入</a:t>
            </a:r>
            <a:endParaRPr altLang="zh-CN" sz="18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/>
              <a:buNone/>
            </a:pP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对于特征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wi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阶特征的权重，</a:t>
            </a:r>
          </a:p>
          <a:p>
            <a:pPr marL="0" indent="0" algn="just">
              <a:lnSpc>
                <a:spcPct val="150000"/>
              </a:lnSpc>
              <a:buFont typeface="Arial" panose="020B0604020202020204"/>
              <a:buNone/>
            </a:pP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Vi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表示该特征与其他特征的交互影响，输入到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FM</a:t>
            </a:r>
            <a:r>
              <a:rPr lang="zh-CN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模型中可以获得特征的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阶特征表示，输入到</a:t>
            </a:r>
            <a:r>
              <a:rPr lang="en-US" altLang="zh-CN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DNN</a:t>
            </a:r>
            <a:r>
              <a:rPr lang="zh-CN" altLang="en-US" sz="1800" kern="100" dirty="0">
                <a:ea typeface="PingFang SC" panose="020B0400000000000000" pitchFamily="34" charset="-122"/>
                <a:cs typeface="Times New Roman" panose="02020603050405020304" pitchFamily="18" charset="0"/>
              </a:rPr>
              <a:t>模型得到高阶特征。</a:t>
            </a:r>
          </a:p>
          <a:p>
            <a:pPr algn="just">
              <a:lnSpc>
                <a:spcPct val="150000"/>
              </a:lnSpc>
            </a:pPr>
            <a:endParaRPr altLang="zh-CN" sz="1800" kern="100" dirty="0"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-2147482616"/>
          <p:cNvGraphicFramePr>
            <a:graphicFrameLocks noChangeAspect="1"/>
          </p:cNvGraphicFramePr>
          <p:nvPr/>
        </p:nvGraphicFramePr>
        <p:xfrm>
          <a:off x="8037830" y="5133023"/>
          <a:ext cx="3103880" cy="4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r:id="rId5" imgW="1562100" imgH="228600" progId="Equation.KSEE3">
                  <p:embed/>
                </p:oleObj>
              </mc:Choice>
              <mc:Fallback>
                <p:oleObj r:id="rId5" imgW="1562100" imgH="228600" progId="Equation.KSEE3">
                  <p:embed/>
                  <p:pic>
                    <p:nvPicPr>
                      <p:cNvPr id="12" name="对象 -21474826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37830" y="5133023"/>
                        <a:ext cx="3103880" cy="461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280" y="1760855"/>
            <a:ext cx="5991225" cy="2924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</a:rPr>
              <a:t>Case</a:t>
            </a:r>
            <a:r>
              <a:rPr lang="zh-CN" altLang="en-US" dirty="0">
                <a:ea typeface="宋体" panose="02010600030101010101" pitchFamily="2" charset="-122"/>
              </a:rPr>
              <a:t>：银行客户认购产品预测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51340" y="1455420"/>
            <a:ext cx="5954756" cy="49409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）区分分类特征，数值特征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cat_columns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['job', 'marital', 'education', 'default', 'housing', 'loan', 'contact', 'month',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day_of_week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poutcome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’]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num_columns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['age', 'duration', 'campaign',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pdays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'previous', 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emp.var.rate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cons.price.idx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cons.conf.idx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', 'euribor3m',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nr.employed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）转换为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的特征表达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from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deepctr.feature_column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import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SparseFeat,DenseFeat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get_feature_names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fixlen_feature_columns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[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SparseFeat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(feature, int(df[feature].max())+1,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embedding_dim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=8) for feature in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sparse_features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] + [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DenseFeat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(feat, 1, ) for feat in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dense_features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linear_feature_columns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fixlen_feature_columns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dnn_feature_columns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fixlen_feature_columns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feature_names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get_feature_names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linear_feature_columns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+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dnn_feature_columns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)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0C6CA9A4-4F05-4666-B423-E1E67F384DEC}"/>
              </a:ext>
            </a:extLst>
          </p:cNvPr>
          <p:cNvSpPr txBox="1">
            <a:spLocks/>
          </p:cNvSpPr>
          <p:nvPr/>
        </p:nvSpPr>
        <p:spPr>
          <a:xfrm>
            <a:off x="6506095" y="1455419"/>
            <a:ext cx="5960224" cy="49409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）将训练集、测试集转换为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的数据格式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train_model_input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{name:train2[name].values for name in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feature_names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test_model_input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 = {name:test2[name].values for name in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feature_names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}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）使用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DeepFM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进行训练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model =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DeepFM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linear_feature_columns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dnn_feature_columns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, task='binary')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model.compile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("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adam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", "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binary_crossentropy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", metrics=['accuracy', '</a:t>
            </a:r>
            <a:r>
              <a:rPr lang="en-US" altLang="zh-CN" sz="1600" dirty="0" err="1">
                <a:ea typeface="宋体" panose="02010600030101010101" pitchFamily="2" charset="-122"/>
                <a:sym typeface="+mn-ea"/>
              </a:rPr>
              <a:t>binary_crossentropy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'], )</a:t>
            </a: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Font typeface="Arial" panose="020B0604020202020204"/>
              <a:buNone/>
            </a:pPr>
            <a:endParaRPr lang="en-US" altLang="zh-CN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06105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992a95-3d2c-4b4f-b9ea-68131057f42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14201</TotalTime>
  <Words>6880</Words>
  <Application>Microsoft Office PowerPoint</Application>
  <PresentationFormat>宽屏</PresentationFormat>
  <Paragraphs>1035</Paragraphs>
  <Slides>49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Microsoft YaHei UI</vt:lpstr>
      <vt:lpstr>PingFang SC</vt:lpstr>
      <vt:lpstr>等线</vt:lpstr>
      <vt:lpstr>宋体</vt:lpstr>
      <vt:lpstr>微软雅黑</vt:lpstr>
      <vt:lpstr>Arial</vt:lpstr>
      <vt:lpstr>Calibri</vt:lpstr>
      <vt:lpstr>Calibri Light</vt:lpstr>
      <vt:lpstr>Helvetica</vt:lpstr>
      <vt:lpstr>Times New Roman</vt:lpstr>
      <vt:lpstr>Office 主题​​</vt:lpstr>
      <vt:lpstr>Equation.KSEE3</vt:lpstr>
      <vt:lpstr>think-cell 幻灯片</vt:lpstr>
      <vt:lpstr>个贷违约预测1 Lesson 3</vt:lpstr>
      <vt:lpstr>学习方法</vt:lpstr>
      <vt:lpstr>&gt;&gt;   今天的学习目标</vt:lpstr>
      <vt:lpstr>1/2 银行客户认购产品预测</vt:lpstr>
      <vt:lpstr>Case：银行客户认购产品预测</vt:lpstr>
      <vt:lpstr>Case：银行客户认购产品预测</vt:lpstr>
      <vt:lpstr>Case：银行客户认购产品预测</vt:lpstr>
      <vt:lpstr>DeepFM算法</vt:lpstr>
      <vt:lpstr>Case：银行客户认购产品预测</vt:lpstr>
      <vt:lpstr>Case：银行客户认购产品预测</vt:lpstr>
      <vt:lpstr>Case：银行客户认购产品预测</vt:lpstr>
      <vt:lpstr>Case：银行客户认购产品预测</vt:lpstr>
      <vt:lpstr>Case：银行客户认购产品预测</vt:lpstr>
      <vt:lpstr>Case：银行客户认购产品预测</vt:lpstr>
      <vt:lpstr>在线模型部署</vt:lpstr>
      <vt:lpstr>2/2 个贷违约预测</vt:lpstr>
      <vt:lpstr>Case：个贷违约预测</vt:lpstr>
      <vt:lpstr>Case：个贷违约预测</vt:lpstr>
      <vt:lpstr>Case：个贷违约预测</vt:lpstr>
      <vt:lpstr>Case：个贷违约预测</vt:lpstr>
      <vt:lpstr>Case：个贷违约预测</vt:lpstr>
      <vt:lpstr>Case：个贷违约预测</vt:lpstr>
      <vt:lpstr>机器学习神器</vt:lpstr>
      <vt:lpstr>XGBoost</vt:lpstr>
      <vt:lpstr>LightGBM</vt:lpstr>
      <vt:lpstr>LightGBM</vt:lpstr>
      <vt:lpstr>参数对比</vt:lpstr>
      <vt:lpstr>CatBoost</vt:lpstr>
      <vt:lpstr>Baseline基线模型调优</vt:lpstr>
      <vt:lpstr>Baseline基线模型调优</vt:lpstr>
      <vt:lpstr>特征重要性查看</vt:lpstr>
      <vt:lpstr>特征重要性查看</vt:lpstr>
      <vt:lpstr>Baseline基线调优</vt:lpstr>
      <vt:lpstr>Baseline基线调优</vt:lpstr>
      <vt:lpstr>Baseline基线调优</vt:lpstr>
      <vt:lpstr>Baseline基线调优</vt:lpstr>
      <vt:lpstr>Baseline基线调优</vt:lpstr>
      <vt:lpstr>Baseline基线调优</vt:lpstr>
      <vt:lpstr>Baseline基线调优</vt:lpstr>
      <vt:lpstr>Baseline基线调优</vt:lpstr>
      <vt:lpstr>常见问题</vt:lpstr>
      <vt:lpstr>Summary</vt:lpstr>
      <vt:lpstr>Thinking &amp; Action</vt:lpstr>
      <vt:lpstr>Thinking &amp; Action</vt:lpstr>
      <vt:lpstr>Thinking &amp; Action</vt:lpstr>
      <vt:lpstr>Thinking &amp; Action</vt:lpstr>
      <vt:lpstr>Thinking &amp; Action</vt:lpstr>
      <vt:lpstr>Thank You Using data to solve problems</vt:lpstr>
      <vt:lpstr>工作中的应用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Chen Yang</cp:lastModifiedBy>
  <cp:revision>3239</cp:revision>
  <dcterms:created xsi:type="dcterms:W3CDTF">2019-08-30T07:48:00Z</dcterms:created>
  <dcterms:modified xsi:type="dcterms:W3CDTF">2022-03-03T07:34:20Z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